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95" r:id="rId6"/>
    <p:sldId id="332" r:id="rId7"/>
    <p:sldId id="260" r:id="rId8"/>
    <p:sldId id="333" r:id="rId9"/>
    <p:sldId id="294" r:id="rId10"/>
    <p:sldId id="261" r:id="rId11"/>
    <p:sldId id="262" r:id="rId12"/>
    <p:sldId id="263" r:id="rId13"/>
    <p:sldId id="264" r:id="rId14"/>
    <p:sldId id="338" r:id="rId15"/>
    <p:sldId id="334" r:id="rId16"/>
    <p:sldId id="265" r:id="rId17"/>
    <p:sldId id="280" r:id="rId18"/>
    <p:sldId id="284" r:id="rId19"/>
    <p:sldId id="344" r:id="rId20"/>
    <p:sldId id="335" r:id="rId21"/>
    <p:sldId id="266" r:id="rId22"/>
    <p:sldId id="267" r:id="rId23"/>
    <p:sldId id="268" r:id="rId24"/>
    <p:sldId id="281" r:id="rId25"/>
    <p:sldId id="336" r:id="rId26"/>
    <p:sldId id="269" r:id="rId27"/>
    <p:sldId id="282" r:id="rId28"/>
    <p:sldId id="270" r:id="rId29"/>
    <p:sldId id="271" r:id="rId30"/>
    <p:sldId id="272" r:id="rId31"/>
    <p:sldId id="345" r:id="rId32"/>
    <p:sldId id="316" r:id="rId33"/>
    <p:sldId id="323" r:id="rId34"/>
    <p:sldId id="273" r:id="rId35"/>
    <p:sldId id="283" r:id="rId36"/>
    <p:sldId id="285" r:id="rId37"/>
    <p:sldId id="330" r:id="rId38"/>
    <p:sldId id="299" r:id="rId39"/>
    <p:sldId id="327" r:id="rId40"/>
    <p:sldId id="337" r:id="rId41"/>
    <p:sldId id="328" r:id="rId42"/>
    <p:sldId id="274" r:id="rId43"/>
    <p:sldId id="296" r:id="rId44"/>
    <p:sldId id="297" r:id="rId45"/>
    <p:sldId id="298" r:id="rId46"/>
    <p:sldId id="331" r:id="rId47"/>
    <p:sldId id="287" r:id="rId48"/>
    <p:sldId id="325" r:id="rId49"/>
    <p:sldId id="326" r:id="rId50"/>
    <p:sldId id="278" r:id="rId51"/>
    <p:sldId id="289" r:id="rId52"/>
    <p:sldId id="290" r:id="rId53"/>
    <p:sldId id="291" r:id="rId54"/>
    <p:sldId id="288" r:id="rId55"/>
    <p:sldId id="292" r:id="rId56"/>
    <p:sldId id="279" r:id="rId57"/>
    <p:sldId id="293" r:id="rId58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7" autoAdjust="0"/>
    <p:restoredTop sz="86541" autoAdjust="0"/>
  </p:normalViewPr>
  <p:slideViewPr>
    <p:cSldViewPr>
      <p:cViewPr varScale="1">
        <p:scale>
          <a:sx n="91" d="100"/>
          <a:sy n="91" d="100"/>
        </p:scale>
        <p:origin x="462" y="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315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3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58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Disadvantage: We add a responsibility (id generation) to the role(s). Advantage: Our invoker does not do a lot of ID handling and generation itself.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36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Because the client proxy needs its objectId in the request call, so it becomes ”to get my id, I need to send my id”. I have actually seen student solutions that do exactly that, sigh...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73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create new proxy objects even though these 20 different proxies all point to the same server side object. A waste. Java will garbage collect the ones not used.</a:t>
            </a:r>
          </a:p>
          <a:p>
            <a:r>
              <a:rPr lang="en-US" dirty="0"/>
              <a:t>But we can solve it – by using a client side name service. But it complicates the code, so avoid that in the mandatory!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84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Broker II</a:t>
            </a:r>
          </a:p>
          <a:p>
            <a:pPr>
              <a:defRPr/>
            </a:pPr>
            <a:r>
              <a:rPr lang="en-US" dirty="0"/>
              <a:t>Object References</a:t>
            </a:r>
            <a:endParaRPr lang="en-US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2AECF-B4E1-4DC2-A014-9FA4B3B84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Positive Viewpoint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108B0-56F9-475C-81FE-25B822678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Let us approach the problem from the viewpoint of status: </a:t>
            </a:r>
            <a:r>
              <a:rPr lang="en-US" dirty="0"/>
              <a:t>what </a:t>
            </a:r>
            <a:r>
              <a:rPr lang="en-US" b="1" i="1" dirty="0"/>
              <a:t>does</a:t>
            </a:r>
            <a:r>
              <a:rPr lang="en-US" dirty="0"/>
              <a:t> work on the ship? </a:t>
            </a:r>
            <a:r>
              <a:rPr lang="en-US" sz="1800" dirty="0"/>
              <a:t>[</a:t>
            </a:r>
            <a:r>
              <a:rPr lang="en-US" sz="1800" i="1" dirty="0"/>
              <a:t>Apollo 13 Movie </a:t>
            </a:r>
            <a:r>
              <a:rPr lang="en-US" sz="1800" dirty="0">
                <a:sym typeface="Wingdings" panose="05000000000000000000" pitchFamily="2" charset="2"/>
              </a:rPr>
              <a:t></a:t>
            </a:r>
            <a:r>
              <a:rPr lang="en-US" sz="1800" dirty="0"/>
              <a:t>]</a:t>
            </a:r>
            <a:endParaRPr lang="en-US" dirty="0"/>
          </a:p>
          <a:p>
            <a:pPr lvl="1"/>
            <a:r>
              <a:rPr lang="en-US" dirty="0"/>
              <a:t>What can our Broker </a:t>
            </a:r>
            <a:r>
              <a:rPr lang="en-US" i="1" dirty="0"/>
              <a:t>already</a:t>
            </a:r>
            <a:r>
              <a:rPr lang="en-US" dirty="0"/>
              <a:t> handle?</a:t>
            </a:r>
          </a:p>
          <a:p>
            <a:r>
              <a:rPr lang="en-US" dirty="0"/>
              <a:t>Three Java interfaces in the </a:t>
            </a:r>
            <a:r>
              <a:rPr lang="en-US" dirty="0" err="1"/>
              <a:t>GameLobby</a:t>
            </a:r>
            <a:r>
              <a:rPr lang="en-US" dirty="0"/>
              <a:t> system </a:t>
            </a:r>
          </a:p>
          <a:p>
            <a:pPr lvl="1"/>
            <a:r>
              <a:rPr lang="en-US" dirty="0">
                <a:highlight>
                  <a:srgbClr val="00FF00"/>
                </a:highlight>
              </a:rPr>
              <a:t>Yep:</a:t>
            </a:r>
            <a:r>
              <a:rPr lang="en-US" dirty="0"/>
              <a:t> We can make </a:t>
            </a:r>
            <a:r>
              <a:rPr lang="en-US" dirty="0" err="1"/>
              <a:t>ClientProxies</a:t>
            </a:r>
            <a:r>
              <a:rPr lang="en-US" dirty="0"/>
              <a:t> and Servants for the three roles</a:t>
            </a:r>
          </a:p>
          <a:p>
            <a:pPr lvl="2"/>
            <a:r>
              <a:rPr lang="en-US" dirty="0" err="1"/>
              <a:t>GameLobby</a:t>
            </a:r>
            <a:r>
              <a:rPr lang="en-US" dirty="0"/>
              <a:t>, </a:t>
            </a:r>
            <a:r>
              <a:rPr lang="en-US" dirty="0" err="1"/>
              <a:t>FutureGame</a:t>
            </a:r>
            <a:r>
              <a:rPr lang="en-US" dirty="0"/>
              <a:t>, Game</a:t>
            </a:r>
          </a:p>
          <a:p>
            <a:pPr lvl="1"/>
            <a:r>
              <a:rPr lang="en-US" dirty="0">
                <a:highlight>
                  <a:srgbClr val="00FF00"/>
                </a:highlight>
              </a:rPr>
              <a:t>Yep:</a:t>
            </a:r>
            <a:r>
              <a:rPr lang="en-US" dirty="0"/>
              <a:t> Marshalling method names, arguments</a:t>
            </a:r>
          </a:p>
          <a:p>
            <a:pPr lvl="1"/>
            <a:r>
              <a:rPr lang="en-US" dirty="0">
                <a:highlight>
                  <a:srgbClr val="00FF00"/>
                </a:highlight>
              </a:rPr>
              <a:t>Yep:</a:t>
            </a:r>
            <a:r>
              <a:rPr lang="en-US" dirty="0"/>
              <a:t> IPC, nothing new here either</a:t>
            </a:r>
          </a:p>
          <a:p>
            <a:pPr lvl="1"/>
            <a:r>
              <a:rPr lang="en-US" dirty="0"/>
              <a:t>Invoker: Quite a few methods in the invoker, but </a:t>
            </a:r>
            <a:r>
              <a:rPr lang="en-US" dirty="0">
                <a:highlight>
                  <a:srgbClr val="00FF00"/>
                </a:highlight>
              </a:rPr>
              <a:t>Yep,</a:t>
            </a:r>
            <a:r>
              <a:rPr lang="en-US" dirty="0"/>
              <a:t> we can do that – </a:t>
            </a:r>
            <a:r>
              <a:rPr lang="en-US" i="1" dirty="0"/>
              <a:t>just put more if’s into the thing...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070AD-D4E8-434A-AA34-5149542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34480-9AF3-4951-B871-7499069D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85C6A-5C3A-42A1-98E9-572E6A19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11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0DF3C-2E79-4989-85F7-9E09CCD60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80C5A-6AFD-4ACD-814E-371D824AB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highlight>
                  <a:srgbClr val="FF0000"/>
                </a:highlight>
              </a:rPr>
              <a:t>culprit</a:t>
            </a:r>
            <a:r>
              <a:rPr lang="en-US" dirty="0"/>
              <a:t> is the method call on client: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 the server, </a:t>
            </a:r>
            <a:r>
              <a:rPr lang="en-US" i="1" dirty="0" err="1"/>
              <a:t>createGame</a:t>
            </a:r>
            <a:r>
              <a:rPr lang="en-US" i="1" dirty="0"/>
              <a:t>()</a:t>
            </a:r>
            <a:r>
              <a:rPr lang="en-US" dirty="0"/>
              <a:t>, will create and return a </a:t>
            </a:r>
            <a:r>
              <a:rPr lang="en-US" dirty="0" err="1"/>
              <a:t>FutureGame</a:t>
            </a:r>
            <a:r>
              <a:rPr lang="en-US" dirty="0"/>
              <a:t> instance, but we cannot </a:t>
            </a:r>
            <a:r>
              <a:rPr lang="en-US" b="1" i="1" dirty="0"/>
              <a:t>pass by reference</a:t>
            </a:r>
            <a:r>
              <a:rPr lang="en-US" b="1" dirty="0"/>
              <a:t>.</a:t>
            </a:r>
          </a:p>
          <a:p>
            <a:pPr lvl="1"/>
            <a:r>
              <a:rPr lang="en-US" dirty="0"/>
              <a:t>We can only </a:t>
            </a:r>
            <a:r>
              <a:rPr lang="en-US" b="1" dirty="0"/>
              <a:t>pass by value</a:t>
            </a:r>
          </a:p>
          <a:p>
            <a:pPr lvl="2"/>
            <a:r>
              <a:rPr lang="en-US" dirty="0"/>
              <a:t>Strings, integers, DTO/POJO, Record type (</a:t>
            </a:r>
            <a:r>
              <a:rPr lang="en-US" dirty="0" err="1"/>
              <a:t>json</a:t>
            </a:r>
            <a:r>
              <a:rPr lang="en-US" dirty="0"/>
              <a:t> stuff)</a:t>
            </a:r>
          </a:p>
          <a:p>
            <a:r>
              <a:rPr lang="en-US" dirty="0"/>
              <a:t>On the client, we only have </a:t>
            </a:r>
            <a:r>
              <a:rPr lang="en-US" dirty="0" err="1"/>
              <a:t>ClientProxies</a:t>
            </a:r>
            <a:r>
              <a:rPr lang="en-US" dirty="0"/>
              <a:t>, right?</a:t>
            </a:r>
          </a:p>
          <a:p>
            <a:pPr lvl="1"/>
            <a:r>
              <a:rPr lang="en-US" dirty="0"/>
              <a:t>If we pass-by-value ‘player1Future’ then no interactions across the two clients, just get a </a:t>
            </a:r>
            <a:r>
              <a:rPr lang="en-US" i="1" dirty="0"/>
              <a:t>copy-of-values</a:t>
            </a:r>
            <a:r>
              <a:rPr lang="en-US" dirty="0"/>
              <a:t> on their local machine…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DF68B-C535-46DC-AED2-64C450BFA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FCAB3-89C6-4652-A624-F30697A6D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23B46-CDA7-4323-89C2-0B9CFB85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05E81-2099-4020-A9D8-F9ED65542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09700"/>
            <a:ext cx="6254851" cy="1001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546FF5-7D47-4CDF-BF43-EC21C57FC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282272"/>
            <a:ext cx="6514683" cy="422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C95A4A-7B72-4E84-87BF-341734C6E75B}"/>
              </a:ext>
            </a:extLst>
          </p:cNvPr>
          <p:cNvSpPr/>
          <p:nvPr/>
        </p:nvSpPr>
        <p:spPr>
          <a:xfrm>
            <a:off x="2362200" y="2282272"/>
            <a:ext cx="1371600" cy="31908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2432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FF62F8-7D7E-4F9D-8C96-422DF5902BFB}"/>
              </a:ext>
            </a:extLst>
          </p:cNvPr>
          <p:cNvSpPr/>
          <p:nvPr/>
        </p:nvSpPr>
        <p:spPr>
          <a:xfrm>
            <a:off x="6172200" y="762000"/>
            <a:ext cx="2667000" cy="14097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35365-532E-4D41-9FFF-A1AD70CBD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8F9A9-EAB2-4883-A5F8-7119F3D5E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52500"/>
            <a:ext cx="5638800" cy="4318000"/>
          </a:xfrm>
        </p:spPr>
        <p:txBody>
          <a:bodyPr/>
          <a:lstStyle/>
          <a:p>
            <a:r>
              <a:rPr lang="en-US" dirty="0"/>
              <a:t>This is the deep and hard problem</a:t>
            </a:r>
          </a:p>
          <a:p>
            <a:endParaRPr lang="en-US" dirty="0"/>
          </a:p>
          <a:p>
            <a:r>
              <a:rPr lang="en-US" i="1" dirty="0"/>
              <a:t>We create an object on the server (object reference to something on the java heap (=a memory address))...</a:t>
            </a:r>
          </a:p>
          <a:p>
            <a:endParaRPr lang="en-US" i="1" dirty="0"/>
          </a:p>
          <a:p>
            <a:r>
              <a:rPr lang="en-US" dirty="0"/>
              <a:t>But a memory address/object reference is </a:t>
            </a:r>
            <a:r>
              <a:rPr lang="en-US" b="1" dirty="0"/>
              <a:t>only valid on the server</a:t>
            </a:r>
          </a:p>
          <a:p>
            <a:pPr lvl="1"/>
            <a:r>
              <a:rPr lang="en-US" dirty="0"/>
              <a:t>A pass-by-value of it does not make sense on the heap of the client!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3D2A7-5C4B-4E2D-8AB9-2CBB31F6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584B4-F50C-4187-9947-0AA2EA1A6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1ED3E-88CD-4A26-BF95-ADDCF256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570633-AB41-4E22-BC6C-6A889D242191}"/>
              </a:ext>
            </a:extLst>
          </p:cNvPr>
          <p:cNvSpPr/>
          <p:nvPr/>
        </p:nvSpPr>
        <p:spPr>
          <a:xfrm>
            <a:off x="7772400" y="1409700"/>
            <a:ext cx="685800" cy="457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u="sng" dirty="0"/>
              <a:t>:FG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FE057A-01BD-4B50-831B-117B22AAF74F}"/>
              </a:ext>
            </a:extLst>
          </p:cNvPr>
          <p:cNvSpPr/>
          <p:nvPr/>
        </p:nvSpPr>
        <p:spPr>
          <a:xfrm>
            <a:off x="6324600" y="926041"/>
            <a:ext cx="1219200" cy="33125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:Server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F69EAA-72D2-4F7D-B41D-B0485C6DBE3E}"/>
              </a:ext>
            </a:extLst>
          </p:cNvPr>
          <p:cNvSpPr/>
          <p:nvPr/>
        </p:nvSpPr>
        <p:spPr>
          <a:xfrm>
            <a:off x="6172200" y="3771900"/>
            <a:ext cx="2667000" cy="14097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01DED-73A4-4139-A281-170E646A4DAC}"/>
              </a:ext>
            </a:extLst>
          </p:cNvPr>
          <p:cNvSpPr/>
          <p:nvPr/>
        </p:nvSpPr>
        <p:spPr>
          <a:xfrm>
            <a:off x="6324600" y="3935941"/>
            <a:ext cx="1219200" cy="33125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:Client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335235A-92DD-410A-94B0-D8C8D59EFF31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772400" y="1866900"/>
            <a:ext cx="342900" cy="6477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D2793EF-4DAC-4E96-AA47-A60AB9D921F5}"/>
              </a:ext>
            </a:extLst>
          </p:cNvPr>
          <p:cNvCxnSpPr>
            <a:cxnSpLocks/>
          </p:cNvCxnSpPr>
          <p:nvPr/>
        </p:nvCxnSpPr>
        <p:spPr>
          <a:xfrm flipV="1">
            <a:off x="7750562" y="4649259"/>
            <a:ext cx="342900" cy="6477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DA90198-ED8A-4DDF-96A9-9EB1A6E9B734}"/>
              </a:ext>
            </a:extLst>
          </p:cNvPr>
          <p:cNvSpPr/>
          <p:nvPr/>
        </p:nvSpPr>
        <p:spPr>
          <a:xfrm>
            <a:off x="7924800" y="4213033"/>
            <a:ext cx="514350" cy="41751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1685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1644A-A37E-44FE-B4C3-E5191B4FA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2187-AA6B-4459-8946-FCC08BD52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insight is</a:t>
            </a:r>
          </a:p>
          <a:p>
            <a:pPr lvl="1"/>
            <a:r>
              <a:rPr lang="en-US" dirty="0"/>
              <a:t>How does </a:t>
            </a:r>
            <a:r>
              <a:rPr lang="en-US" dirty="0" err="1"/>
              <a:t>ClientProxies</a:t>
            </a:r>
            <a:r>
              <a:rPr lang="en-US" dirty="0"/>
              <a:t> address their associate Servant objects? </a:t>
            </a:r>
            <a:r>
              <a:rPr lang="en-US" i="1" dirty="0"/>
              <a:t>Through the ‘</a:t>
            </a:r>
            <a:r>
              <a:rPr lang="en-US" i="1" dirty="0" err="1"/>
              <a:t>objectId</a:t>
            </a:r>
            <a:r>
              <a:rPr lang="en-US" i="1" dirty="0"/>
              <a:t>’ parameter of the requestor call…</a:t>
            </a:r>
          </a:p>
          <a:p>
            <a:pPr lvl="2"/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58C92-F49C-4AD9-9279-A9ED1782B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224AC-EDBD-46DA-A5F8-508FDE6F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94147-CAC2-4F54-AC15-4D862C026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A6F39E-577A-E468-9885-2CABE08896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220" b="48415"/>
          <a:stretch>
            <a:fillRect/>
          </a:stretch>
        </p:blipFill>
        <p:spPr>
          <a:xfrm>
            <a:off x="1143000" y="3889712"/>
            <a:ext cx="7512728" cy="644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86540D3A-B898-DD44-DF06-6BC2A33CF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8555"/>
            <a:ext cx="257648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DDEA92-04F5-66B3-38FD-4F8CA6EE7837}"/>
              </a:ext>
            </a:extLst>
          </p:cNvPr>
          <p:cNvSpPr/>
          <p:nvPr/>
        </p:nvSpPr>
        <p:spPr>
          <a:xfrm>
            <a:off x="2514600" y="3086100"/>
            <a:ext cx="6858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A24C2E1-6C0D-1A40-9457-381FA35F96AB}"/>
              </a:ext>
            </a:extLst>
          </p:cNvPr>
          <p:cNvSpPr/>
          <p:nvPr/>
        </p:nvSpPr>
        <p:spPr>
          <a:xfrm>
            <a:off x="4038600" y="4076700"/>
            <a:ext cx="13716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5203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0B8C0-2838-F750-6B80-D59AE2C40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CEA633-E48F-5ABB-3B41-E08E6A456322}"/>
              </a:ext>
            </a:extLst>
          </p:cNvPr>
          <p:cNvSpPr/>
          <p:nvPr/>
        </p:nvSpPr>
        <p:spPr>
          <a:xfrm>
            <a:off x="685800" y="2852060"/>
            <a:ext cx="7848600" cy="14478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6667EE-C3E8-B8ED-8B75-FD80C454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AA4A1-563F-6820-59B9-2BAB5318E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insight is</a:t>
            </a:r>
          </a:p>
          <a:p>
            <a:pPr lvl="1"/>
            <a:r>
              <a:rPr lang="en-US" dirty="0"/>
              <a:t>How does </a:t>
            </a:r>
            <a:r>
              <a:rPr lang="en-US" dirty="0" err="1"/>
              <a:t>ClientProxies</a:t>
            </a:r>
            <a:r>
              <a:rPr lang="en-US" dirty="0"/>
              <a:t> address their associate Servant objects? </a:t>
            </a:r>
            <a:r>
              <a:rPr lang="en-US" i="1" dirty="0"/>
              <a:t>Through the ‘</a:t>
            </a:r>
            <a:r>
              <a:rPr lang="en-US" i="1" dirty="0" err="1"/>
              <a:t>objectId</a:t>
            </a:r>
            <a:r>
              <a:rPr lang="en-US" i="1" dirty="0"/>
              <a:t>’ parameter of the requestor call…</a:t>
            </a:r>
          </a:p>
          <a:p>
            <a:pPr lvl="2"/>
            <a:endParaRPr lang="en-US" i="1" dirty="0"/>
          </a:p>
          <a:p>
            <a:r>
              <a:rPr lang="en-US" dirty="0"/>
              <a:t>So – </a:t>
            </a:r>
          </a:p>
          <a:p>
            <a:pPr lvl="1"/>
            <a:r>
              <a:rPr lang="en-US" dirty="0"/>
              <a:t>the server must </a:t>
            </a:r>
            <a:r>
              <a:rPr lang="en-US" i="1" dirty="0"/>
              <a:t>return a unique </a:t>
            </a:r>
            <a:r>
              <a:rPr lang="en-US" i="1" dirty="0" err="1"/>
              <a:t>objectId</a:t>
            </a:r>
            <a:r>
              <a:rPr lang="en-US" i="1" dirty="0"/>
              <a:t> of the object, not a reference to it</a:t>
            </a:r>
          </a:p>
          <a:p>
            <a:pPr lvl="1"/>
            <a:r>
              <a:rPr lang="en-US" dirty="0"/>
              <a:t>the client proxy must create a </a:t>
            </a:r>
            <a:r>
              <a:rPr lang="en-US" i="1" dirty="0"/>
              <a:t>proxy</a:t>
            </a:r>
            <a:r>
              <a:rPr lang="en-US" dirty="0"/>
              <a:t>, and associate it with that particular </a:t>
            </a:r>
            <a:r>
              <a:rPr lang="en-US" i="1" dirty="0" err="1"/>
              <a:t>objectId</a:t>
            </a: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E89FA-D342-0BCC-B0B5-B13F0C82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75BCA-5566-842E-8778-5838004AA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2AEE7-A5AC-7BB5-1965-092F579E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D4EAA8-DE6A-B5FA-9C1C-47EDE682CE01}"/>
              </a:ext>
            </a:extLst>
          </p:cNvPr>
          <p:cNvSpPr/>
          <p:nvPr/>
        </p:nvSpPr>
        <p:spPr>
          <a:xfrm>
            <a:off x="3581400" y="4267200"/>
            <a:ext cx="4572000" cy="7620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If you do not see this right away...</a:t>
            </a:r>
            <a:br>
              <a:rPr lang="da-DK" dirty="0"/>
            </a:br>
            <a:r>
              <a:rPr lang="da-DK" dirty="0"/>
              <a:t>It is because it is </a:t>
            </a:r>
            <a:r>
              <a:rPr lang="da-DK" dirty="0" err="1"/>
              <a:t>one</a:t>
            </a:r>
            <a:r>
              <a:rPr lang="da-DK" dirty="0"/>
              <a:t> of </a:t>
            </a:r>
            <a:r>
              <a:rPr lang="da-DK" dirty="0" err="1"/>
              <a:t>those</a:t>
            </a:r>
            <a:r>
              <a:rPr lang="da-DK" dirty="0"/>
              <a:t> ‘aha’ </a:t>
            </a:r>
            <a:r>
              <a:rPr lang="da-DK" dirty="0" err="1"/>
              <a:t>things</a:t>
            </a:r>
            <a:r>
              <a:rPr lang="da-DK" dirty="0"/>
              <a:t>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51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42A5E-22AD-562A-08E1-81B47A1887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Client Side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BBEF1-1451-0BAF-14D1-B8186BCF2D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does this look?</a:t>
            </a:r>
          </a:p>
        </p:txBody>
      </p:sp>
    </p:spTree>
    <p:extLst>
      <p:ext uri="{BB962C8B-B14F-4D97-AF65-F5344CB8AC3E}">
        <p14:creationId xmlns:p14="http://schemas.microsoft.com/office/powerpoint/2010/main" val="2256763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72F31-7F84-424B-B540-E1BB7B60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Client: </a:t>
            </a:r>
            <a:r>
              <a:rPr lang="en-US" dirty="0" err="1"/>
              <a:t>GameLobbyProxy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72912-2A84-460C-8415-D7ACD0BD5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the </a:t>
            </a:r>
            <a:r>
              <a:rPr lang="en-US" dirty="0" err="1"/>
              <a:t>ClientProxy</a:t>
            </a:r>
            <a:r>
              <a:rPr lang="en-US" dirty="0"/>
              <a:t> code becomes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443A4-6013-4F98-8FF6-785F1EC2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FB83F-D43F-4CDA-A270-ED9632B8F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DD6A1-ACD5-47E1-AE26-5D09141C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A20CEF-5025-4019-8DE4-E4D2DE27B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49" y="1632780"/>
            <a:ext cx="7847701" cy="2449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53E683-9E5F-438A-9110-3B3BCE478B24}"/>
              </a:ext>
            </a:extLst>
          </p:cNvPr>
          <p:cNvSpPr/>
          <p:nvPr/>
        </p:nvSpPr>
        <p:spPr>
          <a:xfrm>
            <a:off x="1143000" y="2171700"/>
            <a:ext cx="13716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AA4BDF-9D94-40C1-8D9E-BBE593B392CC}"/>
              </a:ext>
            </a:extLst>
          </p:cNvPr>
          <p:cNvSpPr/>
          <p:nvPr/>
        </p:nvSpPr>
        <p:spPr>
          <a:xfrm>
            <a:off x="1176950" y="3243643"/>
            <a:ext cx="560485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40C75C-2982-4970-86B4-32F9D1EB6780}"/>
              </a:ext>
            </a:extLst>
          </p:cNvPr>
          <p:cNvSpPr/>
          <p:nvPr/>
        </p:nvSpPr>
        <p:spPr>
          <a:xfrm>
            <a:off x="2286000" y="4381500"/>
            <a:ext cx="4800600" cy="5440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That is, </a:t>
            </a:r>
            <a:r>
              <a:rPr lang="da-DK" b="1" dirty="0"/>
              <a:t>objectId</a:t>
            </a:r>
            <a:r>
              <a:rPr lang="da-DK" dirty="0"/>
              <a:t> replaces </a:t>
            </a:r>
            <a:r>
              <a:rPr lang="da-DK" i="1" dirty="0"/>
              <a:t>object reference</a:t>
            </a:r>
            <a:endParaRPr lang="en-US" i="1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B161253-45F5-4CC1-9549-7B00B3CD74A6}"/>
              </a:ext>
            </a:extLst>
          </p:cNvPr>
          <p:cNvSpPr/>
          <p:nvPr/>
        </p:nvSpPr>
        <p:spPr>
          <a:xfrm>
            <a:off x="2616098" y="2224686"/>
            <a:ext cx="5232502" cy="1101220"/>
          </a:xfrm>
          <a:custGeom>
            <a:avLst/>
            <a:gdLst>
              <a:gd name="connsiteX0" fmla="*/ 0 w 5232502"/>
              <a:gd name="connsiteY0" fmla="*/ 61314 h 1101220"/>
              <a:gd name="connsiteX1" fmla="*/ 4428565 w 5232502"/>
              <a:gd name="connsiteY1" fmla="*/ 70279 h 1101220"/>
              <a:gd name="connsiteX2" fmla="*/ 5226424 w 5232502"/>
              <a:gd name="connsiteY2" fmla="*/ 769526 h 1101220"/>
              <a:gd name="connsiteX3" fmla="*/ 4347883 w 5232502"/>
              <a:gd name="connsiteY3" fmla="*/ 1101220 h 1101220"/>
              <a:gd name="connsiteX4" fmla="*/ 4347883 w 5232502"/>
              <a:gd name="connsiteY4" fmla="*/ 1101220 h 110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2502" h="1101220">
                <a:moveTo>
                  <a:pt x="0" y="61314"/>
                </a:moveTo>
                <a:cubicBezTo>
                  <a:pt x="1778747" y="6779"/>
                  <a:pt x="3557494" y="-47756"/>
                  <a:pt x="4428565" y="70279"/>
                </a:cubicBezTo>
                <a:cubicBezTo>
                  <a:pt x="5299636" y="188314"/>
                  <a:pt x="5239871" y="597703"/>
                  <a:pt x="5226424" y="769526"/>
                </a:cubicBezTo>
                <a:cubicBezTo>
                  <a:pt x="5212977" y="941349"/>
                  <a:pt x="4347883" y="1101220"/>
                  <a:pt x="4347883" y="1101220"/>
                </a:cubicBezTo>
                <a:lnTo>
                  <a:pt x="4347883" y="1101220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20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72F31-7F84-424B-B540-E1BB7B60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72912-2A84-460C-8415-D7ACD0BD5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 / Template</a:t>
            </a:r>
          </a:p>
          <a:p>
            <a:pPr lvl="1"/>
            <a:r>
              <a:rPr lang="en-US" dirty="0" err="1"/>
              <a:t>ClientProxy</a:t>
            </a:r>
            <a:r>
              <a:rPr lang="en-US" dirty="0"/>
              <a:t> methods that return object references must</a:t>
            </a:r>
          </a:p>
          <a:p>
            <a:pPr lvl="2"/>
            <a:r>
              <a:rPr lang="en-US" dirty="0"/>
              <a:t>1) Get an </a:t>
            </a:r>
            <a:r>
              <a:rPr lang="en-US" i="1" dirty="0" err="1"/>
              <a:t>objectId</a:t>
            </a:r>
            <a:r>
              <a:rPr lang="en-US" dirty="0"/>
              <a:t> from the server</a:t>
            </a:r>
          </a:p>
          <a:p>
            <a:pPr lvl="2"/>
            <a:r>
              <a:rPr lang="en-US" dirty="0"/>
              <a:t>2) Create an appropriate </a:t>
            </a:r>
            <a:r>
              <a:rPr lang="en-US" dirty="0" err="1"/>
              <a:t>ClientProxy</a:t>
            </a:r>
            <a:r>
              <a:rPr lang="en-US" dirty="0"/>
              <a:t>, and assign that </a:t>
            </a:r>
            <a:r>
              <a:rPr lang="en-US" i="1" dirty="0" err="1"/>
              <a:t>objectId</a:t>
            </a:r>
            <a:r>
              <a:rPr lang="en-US" dirty="0"/>
              <a:t> to 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443A4-6013-4F98-8FF6-785F1EC2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FB83F-D43F-4CDA-A270-ED9632B8F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DD6A1-ACD5-47E1-AE26-5D09141C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A20CEF-5025-4019-8DE4-E4D2DE27B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49" y="2465460"/>
            <a:ext cx="7847701" cy="2449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53E683-9E5F-438A-9110-3B3BCE478B24}"/>
              </a:ext>
            </a:extLst>
          </p:cNvPr>
          <p:cNvSpPr/>
          <p:nvPr/>
        </p:nvSpPr>
        <p:spPr>
          <a:xfrm>
            <a:off x="1143000" y="3004380"/>
            <a:ext cx="13716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AA4BDF-9D94-40C1-8D9E-BBE593B392CC}"/>
              </a:ext>
            </a:extLst>
          </p:cNvPr>
          <p:cNvSpPr/>
          <p:nvPr/>
        </p:nvSpPr>
        <p:spPr>
          <a:xfrm>
            <a:off x="1176950" y="4076323"/>
            <a:ext cx="560485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B161253-45F5-4CC1-9549-7B00B3CD74A6}"/>
              </a:ext>
            </a:extLst>
          </p:cNvPr>
          <p:cNvSpPr/>
          <p:nvPr/>
        </p:nvSpPr>
        <p:spPr>
          <a:xfrm>
            <a:off x="2616098" y="3057366"/>
            <a:ext cx="5232502" cy="1101220"/>
          </a:xfrm>
          <a:custGeom>
            <a:avLst/>
            <a:gdLst>
              <a:gd name="connsiteX0" fmla="*/ 0 w 5232502"/>
              <a:gd name="connsiteY0" fmla="*/ 61314 h 1101220"/>
              <a:gd name="connsiteX1" fmla="*/ 4428565 w 5232502"/>
              <a:gd name="connsiteY1" fmla="*/ 70279 h 1101220"/>
              <a:gd name="connsiteX2" fmla="*/ 5226424 w 5232502"/>
              <a:gd name="connsiteY2" fmla="*/ 769526 h 1101220"/>
              <a:gd name="connsiteX3" fmla="*/ 4347883 w 5232502"/>
              <a:gd name="connsiteY3" fmla="*/ 1101220 h 1101220"/>
              <a:gd name="connsiteX4" fmla="*/ 4347883 w 5232502"/>
              <a:gd name="connsiteY4" fmla="*/ 1101220 h 110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2502" h="1101220">
                <a:moveTo>
                  <a:pt x="0" y="61314"/>
                </a:moveTo>
                <a:cubicBezTo>
                  <a:pt x="1778747" y="6779"/>
                  <a:pt x="3557494" y="-47756"/>
                  <a:pt x="4428565" y="70279"/>
                </a:cubicBezTo>
                <a:cubicBezTo>
                  <a:pt x="5299636" y="188314"/>
                  <a:pt x="5239871" y="597703"/>
                  <a:pt x="5226424" y="769526"/>
                </a:cubicBezTo>
                <a:cubicBezTo>
                  <a:pt x="5212977" y="941349"/>
                  <a:pt x="4347883" y="1101220"/>
                  <a:pt x="4347883" y="1101220"/>
                </a:cubicBezTo>
                <a:lnTo>
                  <a:pt x="4347883" y="1101220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1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C9739-E3BE-4FC6-BFC3-AF9E6D726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ClientProxy</a:t>
            </a:r>
            <a:r>
              <a:rPr lang="en-US" dirty="0"/>
              <a:t> Constructor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2441D-9381-45DE-B3C8-BDCE1ED48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 is, the </a:t>
            </a:r>
            <a:r>
              <a:rPr lang="en-US" i="1" dirty="0" err="1"/>
              <a:t>objectId</a:t>
            </a:r>
            <a:r>
              <a:rPr lang="en-US" dirty="0"/>
              <a:t> from the server must be assigned during client proxy construction, alas, in the constructor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 which is then used in all subsequent proxy methods: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F9705-EAF6-4BF8-B365-4449084E4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2E166-7C80-4E0F-B600-236405FD5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4A434-756E-49F4-A8D2-135DAA6B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298A5B-BA06-406D-B3DB-77BF2A7AC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496" y="1852052"/>
            <a:ext cx="5129493" cy="15388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3980F3-1FD3-1978-6D1D-1CDD8EDB8566}"/>
              </a:ext>
            </a:extLst>
          </p:cNvPr>
          <p:cNvSpPr/>
          <p:nvPr/>
        </p:nvSpPr>
        <p:spPr>
          <a:xfrm>
            <a:off x="3429000" y="2628900"/>
            <a:ext cx="12954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B4B4DE-E275-AF32-27D9-71537E691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000500"/>
            <a:ext cx="6791325" cy="1104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C7B586-A288-DDB3-34F2-CCE26A527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870450"/>
            <a:ext cx="2105025" cy="590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AEBC8D6-8723-6D6C-097E-C7CCC7E8041D}"/>
              </a:ext>
            </a:extLst>
          </p:cNvPr>
          <p:cNvSpPr/>
          <p:nvPr/>
        </p:nvSpPr>
        <p:spPr>
          <a:xfrm>
            <a:off x="4953000" y="4290452"/>
            <a:ext cx="838200" cy="3196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54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pass-by-reference problem!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2893579-34ED-8A53-F578-2FB8552A13BB}"/>
              </a:ext>
            </a:extLst>
          </p:cNvPr>
          <p:cNvSpPr txBox="1">
            <a:spLocks/>
          </p:cNvSpPr>
          <p:nvPr/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CE9666-FAC9-D955-1F4C-0B674C9272C0}"/>
              </a:ext>
            </a:extLst>
          </p:cNvPr>
          <p:cNvSpPr txBox="1">
            <a:spLocks/>
          </p:cNvSpPr>
          <p:nvPr/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6F742F-7FCC-15B7-0D67-363B61F6883A}"/>
              </a:ext>
            </a:extLst>
          </p:cNvPr>
          <p:cNvSpPr txBox="1">
            <a:spLocks/>
          </p:cNvSpPr>
          <p:nvPr/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C1C0C8C9-52F8-E8D2-4280-1BDDFFD08D11}"/>
              </a:ext>
            </a:extLst>
          </p:cNvPr>
          <p:cNvSpPr/>
          <p:nvPr/>
        </p:nvSpPr>
        <p:spPr>
          <a:xfrm>
            <a:off x="5132154" y="882999"/>
            <a:ext cx="3935646" cy="44139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58C8F2EB-5136-A819-CC84-05A36BEF21EE}"/>
              </a:ext>
            </a:extLst>
          </p:cNvPr>
          <p:cNvSpPr/>
          <p:nvPr/>
        </p:nvSpPr>
        <p:spPr>
          <a:xfrm>
            <a:off x="76200" y="952500"/>
            <a:ext cx="4572000" cy="3276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DAFBD7A5-18E0-B23A-2009-29581185F8C0}"/>
              </a:ext>
            </a:extLst>
          </p:cNvPr>
          <p:cNvSpPr/>
          <p:nvPr/>
        </p:nvSpPr>
        <p:spPr>
          <a:xfrm>
            <a:off x="1588124" y="4104208"/>
            <a:ext cx="1851230" cy="4085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 program</a:t>
            </a:r>
          </a:p>
        </p:txBody>
      </p:sp>
      <p:sp>
        <p:nvSpPr>
          <p:cNvPr id="14" name="Rectangle: Rounded Corners 10">
            <a:extLst>
              <a:ext uri="{FF2B5EF4-FFF2-40B4-BE49-F238E27FC236}">
                <a16:creationId xmlns:a16="http://schemas.microsoft.com/office/drawing/2014/main" id="{A5A22257-A8A7-1F3C-C420-E462AC39A1E7}"/>
              </a:ext>
            </a:extLst>
          </p:cNvPr>
          <p:cNvSpPr/>
          <p:nvPr/>
        </p:nvSpPr>
        <p:spPr>
          <a:xfrm>
            <a:off x="6211284" y="5130599"/>
            <a:ext cx="1851230" cy="4085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Server program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0216" y="1333500"/>
            <a:ext cx="3631631" cy="315433"/>
            <a:chOff x="291143" y="2339585"/>
            <a:chExt cx="3631631" cy="31543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B65339-F7E6-31DB-99FC-F93836AD6540}"/>
                </a:ext>
              </a:extLst>
            </p:cNvPr>
            <p:cNvSpPr/>
            <p:nvPr/>
          </p:nvSpPr>
          <p:spPr>
            <a:xfrm>
              <a:off x="1228577" y="2339585"/>
              <a:ext cx="2694197" cy="3048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err="1"/>
                <a:t>Clientproxy</a:t>
              </a:r>
              <a:r>
                <a:rPr lang="da-DK" dirty="0"/>
                <a:t> </a:t>
              </a:r>
              <a:r>
                <a:rPr lang="da-DK" dirty="0" err="1"/>
                <a:t>using</a:t>
              </a:r>
              <a:r>
                <a:rPr lang="da-DK" dirty="0"/>
                <a:t> ”id1”</a:t>
              </a:r>
            </a:p>
          </p:txBody>
        </p:sp>
        <p:sp>
          <p:nvSpPr>
            <p:cNvPr id="18" name="Rectangle: Rounded Corners 13">
              <a:extLst>
                <a:ext uri="{FF2B5EF4-FFF2-40B4-BE49-F238E27FC236}">
                  <a16:creationId xmlns:a16="http://schemas.microsoft.com/office/drawing/2014/main" id="{A00EE8DD-C199-7D7C-3826-3407B714C3D8}"/>
                </a:ext>
              </a:extLst>
            </p:cNvPr>
            <p:cNvSpPr/>
            <p:nvPr/>
          </p:nvSpPr>
          <p:spPr>
            <a:xfrm>
              <a:off x="291143" y="2350218"/>
              <a:ext cx="838200" cy="304800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c1: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7D4E2A8-4501-4633-99C0-781EAA3BAA8B}"/>
              </a:ext>
            </a:extLst>
          </p:cNvPr>
          <p:cNvSpPr/>
          <p:nvPr/>
        </p:nvSpPr>
        <p:spPr>
          <a:xfrm>
            <a:off x="7295707" y="1333500"/>
            <a:ext cx="1467293" cy="304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C013</a:t>
            </a:r>
          </a:p>
        </p:txBody>
      </p:sp>
      <p:sp>
        <p:nvSpPr>
          <p:cNvPr id="27" name="Rectangle: Rounded Corners 21">
            <a:extLst>
              <a:ext uri="{FF2B5EF4-FFF2-40B4-BE49-F238E27FC236}">
                <a16:creationId xmlns:a16="http://schemas.microsoft.com/office/drawing/2014/main" id="{1367E82D-356B-774D-8F6B-17D091FF0C59}"/>
              </a:ext>
            </a:extLst>
          </p:cNvPr>
          <p:cNvSpPr/>
          <p:nvPr/>
        </p:nvSpPr>
        <p:spPr>
          <a:xfrm>
            <a:off x="5638799" y="1344133"/>
            <a:ext cx="1275907" cy="3048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c1: (“id1”)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D4E2A8-4501-4633-99C0-781EAA3BAA8B}"/>
              </a:ext>
            </a:extLst>
          </p:cNvPr>
          <p:cNvSpPr/>
          <p:nvPr/>
        </p:nvSpPr>
        <p:spPr>
          <a:xfrm>
            <a:off x="7295707" y="1932467"/>
            <a:ext cx="1467293" cy="304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C017</a:t>
            </a:r>
          </a:p>
        </p:txBody>
      </p:sp>
      <p:sp>
        <p:nvSpPr>
          <p:cNvPr id="31" name="Rectangle: Rounded Corners 21">
            <a:extLst>
              <a:ext uri="{FF2B5EF4-FFF2-40B4-BE49-F238E27FC236}">
                <a16:creationId xmlns:a16="http://schemas.microsoft.com/office/drawing/2014/main" id="{1367E82D-356B-774D-8F6B-17D091FF0C59}"/>
              </a:ext>
            </a:extLst>
          </p:cNvPr>
          <p:cNvSpPr/>
          <p:nvPr/>
        </p:nvSpPr>
        <p:spPr>
          <a:xfrm>
            <a:off x="5638799" y="1943100"/>
            <a:ext cx="1275907" cy="3048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c2: (“id2”)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4E2A8-4501-4633-99C0-781EAA3BAA8B}"/>
              </a:ext>
            </a:extLst>
          </p:cNvPr>
          <p:cNvSpPr/>
          <p:nvPr/>
        </p:nvSpPr>
        <p:spPr>
          <a:xfrm>
            <a:off x="7295707" y="3532667"/>
            <a:ext cx="1467293" cy="304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C226</a:t>
            </a:r>
          </a:p>
        </p:txBody>
      </p:sp>
      <p:sp>
        <p:nvSpPr>
          <p:cNvPr id="33" name="Rectangle: Rounded Corners 21">
            <a:extLst>
              <a:ext uri="{FF2B5EF4-FFF2-40B4-BE49-F238E27FC236}">
                <a16:creationId xmlns:a16="http://schemas.microsoft.com/office/drawing/2014/main" id="{1367E82D-356B-774D-8F6B-17D091FF0C59}"/>
              </a:ext>
            </a:extLst>
          </p:cNvPr>
          <p:cNvSpPr/>
          <p:nvPr/>
        </p:nvSpPr>
        <p:spPr>
          <a:xfrm>
            <a:off x="5638799" y="3543300"/>
            <a:ext cx="1467293" cy="3048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c52: (“id52”)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72A980-2451-234D-E5FE-606B5CAC8B0A}"/>
              </a:ext>
            </a:extLst>
          </p:cNvPr>
          <p:cNvGrpSpPr/>
          <p:nvPr/>
        </p:nvGrpSpPr>
        <p:grpSpPr>
          <a:xfrm>
            <a:off x="381000" y="1856267"/>
            <a:ext cx="3630847" cy="315433"/>
            <a:chOff x="291143" y="2339585"/>
            <a:chExt cx="3630847" cy="31543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EA3E46C-70D5-8723-15AA-74A60E1F8F09}"/>
                </a:ext>
              </a:extLst>
            </p:cNvPr>
            <p:cNvSpPr/>
            <p:nvPr/>
          </p:nvSpPr>
          <p:spPr>
            <a:xfrm>
              <a:off x="1228577" y="2339585"/>
              <a:ext cx="2693413" cy="3048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err="1"/>
                <a:t>ClientProxy</a:t>
              </a:r>
              <a:r>
                <a:rPr lang="da-DK" dirty="0"/>
                <a:t> </a:t>
              </a:r>
              <a:r>
                <a:rPr lang="da-DK" dirty="0" err="1"/>
                <a:t>using</a:t>
              </a:r>
              <a:r>
                <a:rPr lang="da-DK" dirty="0"/>
                <a:t> ”id2”</a:t>
              </a:r>
            </a:p>
          </p:txBody>
        </p:sp>
        <p:sp>
          <p:nvSpPr>
            <p:cNvPr id="21" name="Rectangle: Rounded Corners 13">
              <a:extLst>
                <a:ext uri="{FF2B5EF4-FFF2-40B4-BE49-F238E27FC236}">
                  <a16:creationId xmlns:a16="http://schemas.microsoft.com/office/drawing/2014/main" id="{1C86A6AA-F32F-3069-A3A7-CF0FEBEACBEB}"/>
                </a:ext>
              </a:extLst>
            </p:cNvPr>
            <p:cNvSpPr/>
            <p:nvPr/>
          </p:nvSpPr>
          <p:spPr>
            <a:xfrm>
              <a:off x="291143" y="2350218"/>
              <a:ext cx="838200" cy="304800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c2: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2B137B-6E64-B1EE-5ACD-67190189D9D7}"/>
              </a:ext>
            </a:extLst>
          </p:cNvPr>
          <p:cNvGrpSpPr/>
          <p:nvPr/>
        </p:nvGrpSpPr>
        <p:grpSpPr>
          <a:xfrm>
            <a:off x="381000" y="3380267"/>
            <a:ext cx="3630847" cy="315433"/>
            <a:chOff x="291143" y="2339585"/>
            <a:chExt cx="3630847" cy="31543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A5D708-7AD9-76B7-C303-68BE1998D5FB}"/>
                </a:ext>
              </a:extLst>
            </p:cNvPr>
            <p:cNvSpPr/>
            <p:nvPr/>
          </p:nvSpPr>
          <p:spPr>
            <a:xfrm>
              <a:off x="1228577" y="2339585"/>
              <a:ext cx="2693413" cy="3048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err="1"/>
                <a:t>ClientProxy</a:t>
              </a:r>
              <a:r>
                <a:rPr lang="da-DK" dirty="0"/>
                <a:t> </a:t>
              </a:r>
              <a:r>
                <a:rPr lang="da-DK" dirty="0" err="1"/>
                <a:t>using</a:t>
              </a:r>
              <a:r>
                <a:rPr lang="da-DK" dirty="0"/>
                <a:t> ”id52”</a:t>
              </a:r>
            </a:p>
          </p:txBody>
        </p:sp>
        <p:sp>
          <p:nvSpPr>
            <p:cNvPr id="24" name="Rectangle: Rounded Corners 13">
              <a:extLst>
                <a:ext uri="{FF2B5EF4-FFF2-40B4-BE49-F238E27FC236}">
                  <a16:creationId xmlns:a16="http://schemas.microsoft.com/office/drawing/2014/main" id="{A6E7886B-670C-2FB4-312F-F4CFE166857A}"/>
                </a:ext>
              </a:extLst>
            </p:cNvPr>
            <p:cNvSpPr/>
            <p:nvPr/>
          </p:nvSpPr>
          <p:spPr>
            <a:xfrm>
              <a:off x="291143" y="2350218"/>
              <a:ext cx="838200" cy="304800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c52: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5088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7843E-CF02-42AF-A6D8-0BD69FEE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TeleMed</a:t>
            </a:r>
            <a:r>
              <a:rPr lang="en-US" dirty="0"/>
              <a:t>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F0559-94E2-4820-815C-833147194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TeleMed</a:t>
            </a:r>
            <a:r>
              <a:rPr lang="en-US" dirty="0"/>
              <a:t> was a three-wheeled bicycle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Only </a:t>
            </a:r>
            <a:r>
              <a:rPr lang="en-US" i="1" dirty="0">
                <a:sym typeface="Wingdings" panose="05000000000000000000" pitchFamily="2" charset="2"/>
              </a:rPr>
              <a:t>one</a:t>
            </a:r>
            <a:r>
              <a:rPr lang="en-US" dirty="0">
                <a:sym typeface="Wingdings" panose="05000000000000000000" pitchFamily="2" charset="2"/>
              </a:rPr>
              <a:t> object				</a:t>
            </a:r>
            <a:r>
              <a:rPr lang="en-US" u="sng" dirty="0">
                <a:sym typeface="Wingdings" panose="05000000000000000000" pitchFamily="2" charset="2"/>
              </a:rPr>
              <a:t>:</a:t>
            </a:r>
            <a:r>
              <a:rPr lang="en-US" u="sng" dirty="0" err="1">
                <a:sym typeface="Wingdings" panose="05000000000000000000" pitchFamily="2" charset="2"/>
              </a:rPr>
              <a:t>TeleMedServant</a:t>
            </a:r>
            <a:endParaRPr lang="en-US" u="sng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Only</a:t>
            </a:r>
            <a:r>
              <a:rPr lang="en-US" i="1" dirty="0">
                <a:sym typeface="Wingdings" panose="05000000000000000000" pitchFamily="2" charset="2"/>
              </a:rPr>
              <a:t> one</a:t>
            </a:r>
            <a:r>
              <a:rPr lang="en-US" dirty="0">
                <a:sym typeface="Wingdings" panose="05000000000000000000" pitchFamily="2" charset="2"/>
              </a:rPr>
              <a:t> class				</a:t>
            </a:r>
            <a:r>
              <a:rPr lang="en-US" dirty="0" err="1">
                <a:sym typeface="Wingdings" panose="05000000000000000000" pitchFamily="2" charset="2"/>
              </a:rPr>
              <a:t>TeleMedServant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Object id was given by domain		Patients unique ID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That is, CPR is provided to </a:t>
            </a:r>
            <a:r>
              <a:rPr lang="en-US" dirty="0" err="1">
                <a:sym typeface="Wingdings" panose="05000000000000000000" pitchFamily="2" charset="2"/>
              </a:rPr>
              <a:t>TeleMed</a:t>
            </a:r>
            <a:r>
              <a:rPr lang="en-US" dirty="0">
                <a:sym typeface="Wingdings" panose="05000000000000000000" pitchFamily="2" charset="2"/>
              </a:rPr>
              <a:t> – allow getting Inger’s data…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We need to ride an ‘ordinary bicycle’, like </a:t>
            </a:r>
            <a:r>
              <a:rPr lang="en-US" dirty="0" err="1">
                <a:sym typeface="Wingdings" panose="05000000000000000000" pitchFamily="2" charset="2"/>
              </a:rPr>
              <a:t>HotStone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Multiple objects				Multiple Cards, Heroes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Multiple classes				Card, Hero, ...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‘new </a:t>
            </a:r>
            <a:r>
              <a:rPr lang="en-US" dirty="0" err="1">
                <a:sym typeface="Wingdings" panose="05000000000000000000" pitchFamily="2" charset="2"/>
              </a:rPr>
              <a:t>StandardCard</a:t>
            </a:r>
            <a:r>
              <a:rPr lang="en-US" dirty="0">
                <a:sym typeface="Wingdings" panose="05000000000000000000" pitchFamily="2" charset="2"/>
              </a:rPr>
              <a:t>()’			On the server!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12512-F605-41D2-9AC9-7E5FD1F36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9D487-8616-417A-B960-FEDCBC943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25D9D-D1D9-4215-BC68-A9E0E41E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8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12C57-CBBE-6854-A4D4-6DD32C4AB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506C-2A73-6AD9-19C3-B330F31602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Server Side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06238-B3C8-916F-C209-9D1C2D9680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does this look?</a:t>
            </a:r>
          </a:p>
        </p:txBody>
      </p:sp>
    </p:spTree>
    <p:extLst>
      <p:ext uri="{BB962C8B-B14F-4D97-AF65-F5344CB8AC3E}">
        <p14:creationId xmlns:p14="http://schemas.microsoft.com/office/powerpoint/2010/main" val="1822928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0CE6-2C28-4B07-A56E-A67FBABAA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Server: Invoker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4CF4D-69DD-4921-8FDF-5D422F766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Invoker’s code’s </a:t>
            </a:r>
            <a:r>
              <a:rPr lang="en-US" i="1" dirty="0"/>
              <a:t>first part </a:t>
            </a:r>
            <a:r>
              <a:rPr lang="en-US" dirty="0"/>
              <a:t>is the normal upcall...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But, - how do we assign a unique ID to the </a:t>
            </a:r>
            <a:r>
              <a:rPr lang="en-US" dirty="0" err="1"/>
              <a:t>FutureGame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Sigh – we have a new </a:t>
            </a:r>
            <a:r>
              <a:rPr lang="en-US" i="1" dirty="0"/>
              <a:t>responsibility someone must have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9B627-9342-465D-8F34-9005AA511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8C659-8A6E-4EF1-B8C2-4E8F28F0A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14298-E49C-4A5B-8585-07CA893E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FDEE11-7034-4964-8F09-070E6A5C8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74" y="1485900"/>
            <a:ext cx="8430451" cy="1312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853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DEC53-5E7F-44D4-8B62-1C3B5FBAB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will assign it to...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722E6-E789-46F9-A659-FA81C17B7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Servant object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0E58A-B95C-4281-B1DC-5DAAF27F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A8290-9CF2-4483-907A-0C4523B20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157EA-FF44-4150-945C-C40960EF7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453F0E-5C75-450A-9271-EA4C655A7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49" y="1485900"/>
            <a:ext cx="5475451" cy="16690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745125F-F1C4-4E7B-A25F-43A8049AB3FD}"/>
              </a:ext>
            </a:extLst>
          </p:cNvPr>
          <p:cNvSpPr/>
          <p:nvPr/>
        </p:nvSpPr>
        <p:spPr>
          <a:xfrm>
            <a:off x="4267200" y="3467100"/>
            <a:ext cx="4038600" cy="12954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That is: Servant objects will generate a unique objectId during construction; and provide a ‘getId()’ method...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4E848C-A07D-424E-A5E6-677000B60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430" y="3431698"/>
            <a:ext cx="2500117" cy="11022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338D78-F906-4E00-466F-DF43CF9E5602}"/>
              </a:ext>
            </a:extLst>
          </p:cNvPr>
          <p:cNvSpPr/>
          <p:nvPr/>
        </p:nvSpPr>
        <p:spPr>
          <a:xfrm>
            <a:off x="6096000" y="2171700"/>
            <a:ext cx="2667000" cy="7874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Java’s library for creating </a:t>
            </a:r>
            <a:r>
              <a:rPr lang="en-US" i="1" dirty="0"/>
              <a:t>unique IDs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212EA5-05C2-4ACC-E468-78E5EDB2A734}"/>
              </a:ext>
            </a:extLst>
          </p:cNvPr>
          <p:cNvCxnSpPr/>
          <p:nvPr/>
        </p:nvCxnSpPr>
        <p:spPr>
          <a:xfrm flipH="1" flipV="1">
            <a:off x="4572000" y="2362465"/>
            <a:ext cx="1524000" cy="19023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155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0D6C0-8F21-4938-A97B-0F069EBEF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7A182-EE91-47E9-885A-A6BA19C9C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responsiblity</a:t>
            </a:r>
            <a:r>
              <a:rPr lang="en-US" dirty="0"/>
              <a:t> </a:t>
            </a:r>
            <a:r>
              <a:rPr lang="en-US" i="1" dirty="0"/>
              <a:t>could</a:t>
            </a:r>
            <a:r>
              <a:rPr lang="en-US" dirty="0"/>
              <a:t> have been assigned elsewhere: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invoker</a:t>
            </a:r>
            <a:r>
              <a:rPr lang="en-US" dirty="0"/>
              <a:t> that generates a unique UUID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Name Service</a:t>
            </a:r>
            <a:r>
              <a:rPr lang="en-US" dirty="0"/>
              <a:t> that we ask to assign a UUID</a:t>
            </a:r>
          </a:p>
          <a:p>
            <a:pPr lvl="1"/>
            <a:r>
              <a:rPr lang="en-US" b="1" dirty="0"/>
              <a:t>Domain</a:t>
            </a:r>
            <a:r>
              <a:rPr lang="en-US" dirty="0"/>
              <a:t> already defines a unique ID</a:t>
            </a:r>
          </a:p>
          <a:p>
            <a:pPr lvl="1"/>
            <a:r>
              <a:rPr lang="en-US" dirty="0"/>
              <a:t>Storage tier </a:t>
            </a:r>
            <a:r>
              <a:rPr lang="en-US" b="1" dirty="0"/>
              <a:t>(RDB) </a:t>
            </a:r>
            <a:r>
              <a:rPr lang="en-US" dirty="0"/>
              <a:t>generates unique Ids / </a:t>
            </a:r>
            <a:r>
              <a:rPr lang="en-US" i="1" dirty="0"/>
              <a:t>Primary Key</a:t>
            </a:r>
          </a:p>
          <a:p>
            <a:pPr lvl="1"/>
            <a:r>
              <a:rPr lang="en-US" dirty="0"/>
              <a:t>...</a:t>
            </a:r>
          </a:p>
          <a:p>
            <a:r>
              <a:rPr lang="en-US" dirty="0"/>
              <a:t>As usual in this course, each possible </a:t>
            </a:r>
            <a:r>
              <a:rPr lang="en-US" i="1" dirty="0"/>
              <a:t>design decision</a:t>
            </a:r>
            <a:r>
              <a:rPr lang="en-US" dirty="0"/>
              <a:t> have certain advantages and disadvantages</a:t>
            </a:r>
          </a:p>
          <a:p>
            <a:r>
              <a:rPr lang="en-US" dirty="0"/>
              <a:t>Exercise:</a:t>
            </a:r>
          </a:p>
          <a:p>
            <a:pPr lvl="1"/>
            <a:r>
              <a:rPr lang="en-US" dirty="0"/>
              <a:t>What disadvantage has my decision? Advantage?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8D611-3968-4038-A13A-AA6337EA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6F4EB-6FC8-479D-8135-B5241990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B8B17-91CD-46C7-A9E3-FBF1C19E8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98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DEC53-5E7F-44D4-8B62-1C3B5FBAB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Server: Invoker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722E6-E789-46F9-A659-FA81C17B7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 the Invoker’s code’s </a:t>
            </a:r>
            <a:r>
              <a:rPr lang="en-US" i="1" dirty="0"/>
              <a:t>last part</a:t>
            </a:r>
            <a:r>
              <a:rPr lang="en-US" dirty="0"/>
              <a:t> is different – instead of returning the servant’s return value directly (pass-by-value), it must return the return value’s </a:t>
            </a:r>
            <a:r>
              <a:rPr lang="en-US" i="1" dirty="0" err="1"/>
              <a:t>objectId</a:t>
            </a:r>
            <a:r>
              <a:rPr lang="en-US" i="1" dirty="0"/>
              <a:t> </a:t>
            </a:r>
            <a:r>
              <a:rPr lang="en-US" dirty="0"/>
              <a:t>(pass-by-reference)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0E58A-B95C-4281-B1DC-5DAAF27F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A8290-9CF2-4483-907A-0C4523B20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157EA-FF44-4150-945C-C40960EF7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0B94A9-76FA-431E-87DE-85BB2A639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492987"/>
            <a:ext cx="6781800" cy="2040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EEB017-53F7-4BE4-A6E9-810ED474312C}"/>
              </a:ext>
            </a:extLst>
          </p:cNvPr>
          <p:cNvSpPr/>
          <p:nvPr/>
        </p:nvSpPr>
        <p:spPr>
          <a:xfrm>
            <a:off x="1371600" y="3399143"/>
            <a:ext cx="27432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9DDB250-487C-4072-9BE3-3114F6008919}"/>
              </a:ext>
            </a:extLst>
          </p:cNvPr>
          <p:cNvSpPr/>
          <p:nvPr/>
        </p:nvSpPr>
        <p:spPr>
          <a:xfrm>
            <a:off x="3648635" y="3500718"/>
            <a:ext cx="2867731" cy="798744"/>
          </a:xfrm>
          <a:custGeom>
            <a:avLst/>
            <a:gdLst>
              <a:gd name="connsiteX0" fmla="*/ 537883 w 2867731"/>
              <a:gd name="connsiteY0" fmla="*/ 0 h 798744"/>
              <a:gd name="connsiteX1" fmla="*/ 2716306 w 2867731"/>
              <a:gd name="connsiteY1" fmla="*/ 331694 h 798744"/>
              <a:gd name="connsiteX2" fmla="*/ 2384612 w 2867731"/>
              <a:gd name="connsiteY2" fmla="*/ 779929 h 798744"/>
              <a:gd name="connsiteX3" fmla="*/ 0 w 2867731"/>
              <a:gd name="connsiteY3" fmla="*/ 672353 h 79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7731" h="798744">
                <a:moveTo>
                  <a:pt x="537883" y="0"/>
                </a:moveTo>
                <a:cubicBezTo>
                  <a:pt x="1473200" y="100853"/>
                  <a:pt x="2408518" y="201706"/>
                  <a:pt x="2716306" y="331694"/>
                </a:cubicBezTo>
                <a:cubicBezTo>
                  <a:pt x="3024094" y="461682"/>
                  <a:pt x="2837330" y="723152"/>
                  <a:pt x="2384612" y="779929"/>
                </a:cubicBezTo>
                <a:cubicBezTo>
                  <a:pt x="1931894" y="836706"/>
                  <a:pt x="965947" y="754529"/>
                  <a:pt x="0" y="672353"/>
                </a:cubicBez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B50B6B-B9DF-44D3-AF7A-0978619A0BC7}"/>
              </a:ext>
            </a:extLst>
          </p:cNvPr>
          <p:cNvSpPr/>
          <p:nvPr/>
        </p:nvSpPr>
        <p:spPr>
          <a:xfrm>
            <a:off x="3050312" y="4076700"/>
            <a:ext cx="304800" cy="2227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601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1F7F5-0DA5-F7FA-6E73-1E34C569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02368-17BB-A16D-BE25-1185BD432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781D9-6C82-4E7A-665D-EC4D85A82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16089-6C00-027C-2457-579689F90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166F0-AC71-5591-FADC-9588F9D89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989DAA-0EEB-3BA4-EE98-C98BF2E69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235" y="1344267"/>
            <a:ext cx="3904915" cy="35344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6BE8E3-D98F-6189-A52E-ED8C821588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8710" b="30313"/>
          <a:stretch/>
        </p:blipFill>
        <p:spPr>
          <a:xfrm>
            <a:off x="126555" y="1333500"/>
            <a:ext cx="2802680" cy="68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reeform 10">
            <a:extLst>
              <a:ext uri="{FF2B5EF4-FFF2-40B4-BE49-F238E27FC236}">
                <a16:creationId xmlns:a16="http://schemas.microsoft.com/office/drawing/2014/main" id="{ABD1D083-6F11-1BF7-595C-93A4ADFF9F7D}"/>
              </a:ext>
            </a:extLst>
          </p:cNvPr>
          <p:cNvSpPr/>
          <p:nvPr/>
        </p:nvSpPr>
        <p:spPr>
          <a:xfrm>
            <a:off x="3429001" y="2171700"/>
            <a:ext cx="2667000" cy="2192535"/>
          </a:xfrm>
          <a:custGeom>
            <a:avLst/>
            <a:gdLst>
              <a:gd name="connsiteX0" fmla="*/ 0 w 3228109"/>
              <a:gd name="connsiteY0" fmla="*/ 0 h 2757108"/>
              <a:gd name="connsiteX1" fmla="*/ 1745673 w 3228109"/>
              <a:gd name="connsiteY1" fmla="*/ 2757055 h 2757108"/>
              <a:gd name="connsiteX2" fmla="*/ 3228109 w 3228109"/>
              <a:gd name="connsiteY2" fmla="*/ 83128 h 2757108"/>
              <a:gd name="connsiteX3" fmla="*/ 3228109 w 3228109"/>
              <a:gd name="connsiteY3" fmla="*/ 83128 h 275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8109" h="2757108">
                <a:moveTo>
                  <a:pt x="0" y="0"/>
                </a:moveTo>
                <a:cubicBezTo>
                  <a:pt x="603827" y="1371600"/>
                  <a:pt x="1207655" y="2743200"/>
                  <a:pt x="1745673" y="2757055"/>
                </a:cubicBezTo>
                <a:cubicBezTo>
                  <a:pt x="2283691" y="2770910"/>
                  <a:pt x="3228109" y="83128"/>
                  <a:pt x="3228109" y="83128"/>
                </a:cubicBezTo>
                <a:lnTo>
                  <a:pt x="3228109" y="83128"/>
                </a:lnTo>
              </a:path>
            </a:pathLst>
          </a:custGeom>
          <a:noFill/>
          <a:ln w="38100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A0CE63-1F59-B892-CD9D-E05AE3120A10}"/>
              </a:ext>
            </a:extLst>
          </p:cNvPr>
          <p:cNvSpPr/>
          <p:nvPr/>
        </p:nvSpPr>
        <p:spPr>
          <a:xfrm>
            <a:off x="2548235" y="1466089"/>
            <a:ext cx="381000" cy="381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6C0549-0053-3A6D-9075-EBE67E230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631" y="968828"/>
            <a:ext cx="3798103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990DDE-A8E0-47FF-F1A9-6C5FA35D28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5217"/>
          <a:stretch/>
        </p:blipFill>
        <p:spPr>
          <a:xfrm>
            <a:off x="46460" y="3563640"/>
            <a:ext cx="2802680" cy="304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4194BC7-2D9E-DF4C-0225-EA8201DC00E7}"/>
              </a:ext>
            </a:extLst>
          </p:cNvPr>
          <p:cNvSpPr/>
          <p:nvPr/>
        </p:nvSpPr>
        <p:spPr>
          <a:xfrm>
            <a:off x="8479767" y="1153767"/>
            <a:ext cx="381000" cy="381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43374A2-94BD-00F0-878F-3B76A3D94587}"/>
              </a:ext>
            </a:extLst>
          </p:cNvPr>
          <p:cNvSpPr/>
          <p:nvPr/>
        </p:nvSpPr>
        <p:spPr>
          <a:xfrm>
            <a:off x="8230473" y="1753765"/>
            <a:ext cx="381000" cy="3810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340C71DA-F786-BF34-D5F7-FB87B74058F3}"/>
              </a:ext>
            </a:extLst>
          </p:cNvPr>
          <p:cNvSpPr/>
          <p:nvPr/>
        </p:nvSpPr>
        <p:spPr>
          <a:xfrm>
            <a:off x="3292973" y="2459133"/>
            <a:ext cx="2955427" cy="2303367"/>
          </a:xfrm>
          <a:custGeom>
            <a:avLst/>
            <a:gdLst>
              <a:gd name="connsiteX0" fmla="*/ 3934691 w 3934691"/>
              <a:gd name="connsiteY0" fmla="*/ 62345 h 3283576"/>
              <a:gd name="connsiteX1" fmla="*/ 2195946 w 3934691"/>
              <a:gd name="connsiteY1" fmla="*/ 3283527 h 3283576"/>
              <a:gd name="connsiteX2" fmla="*/ 0 w 3934691"/>
              <a:gd name="connsiteY2" fmla="*/ 0 h 3283576"/>
              <a:gd name="connsiteX3" fmla="*/ 0 w 3934691"/>
              <a:gd name="connsiteY3" fmla="*/ 0 h 328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4691" h="3283576">
                <a:moveTo>
                  <a:pt x="3934691" y="62345"/>
                </a:moveTo>
                <a:cubicBezTo>
                  <a:pt x="3393209" y="1678131"/>
                  <a:pt x="2851728" y="3293918"/>
                  <a:pt x="2195946" y="3283527"/>
                </a:cubicBezTo>
                <a:cubicBezTo>
                  <a:pt x="1540164" y="3273136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7DD5A8F-1B38-9801-3DD7-A769359DE07D}"/>
              </a:ext>
            </a:extLst>
          </p:cNvPr>
          <p:cNvSpPr/>
          <p:nvPr/>
        </p:nvSpPr>
        <p:spPr>
          <a:xfrm>
            <a:off x="2468140" y="3525276"/>
            <a:ext cx="381000" cy="3810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07615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FBD1A-F138-4C85-9989-F39D7F840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58AD7-F485-4FA4-A55B-9925F7997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what happens when client </a:t>
            </a:r>
            <a:r>
              <a:rPr lang="en-US" i="1" dirty="0"/>
              <a:t>uses</a:t>
            </a:r>
            <a:r>
              <a:rPr lang="en-US" dirty="0"/>
              <a:t> the player1future?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now a client side </a:t>
            </a:r>
            <a:r>
              <a:rPr lang="en-US" i="1" dirty="0" err="1"/>
              <a:t>FutureGameProxy</a:t>
            </a:r>
            <a:r>
              <a:rPr lang="en-US" dirty="0"/>
              <a:t> </a:t>
            </a:r>
            <a:r>
              <a:rPr lang="en-US" dirty="0" err="1"/>
              <a:t>getJoinToken</a:t>
            </a:r>
            <a:r>
              <a:rPr lang="en-US" dirty="0"/>
              <a:t>() call...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6A475-7008-41C2-AD99-8C9809CF4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0427B-5878-4D5F-AA88-C7749B080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46469-D60B-482F-AE92-E55E6302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340E4C-2381-4E5E-B220-29CF8CCB5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474" y="1517501"/>
            <a:ext cx="6254851" cy="1001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38A29E-888B-4EEF-8553-2C0B0C43A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173" y="3323095"/>
            <a:ext cx="4972801" cy="330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5C8B40-8B31-408D-8A3C-F176AA948CE0}"/>
              </a:ext>
            </a:extLst>
          </p:cNvPr>
          <p:cNvSpPr/>
          <p:nvPr/>
        </p:nvSpPr>
        <p:spPr>
          <a:xfrm>
            <a:off x="7239000" y="3238500"/>
            <a:ext cx="990600" cy="533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7090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FBD1A-F138-4C85-9989-F39D7F840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58AD7-F485-4FA4-A55B-9925F7997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what happens when client </a:t>
            </a:r>
            <a:r>
              <a:rPr lang="en-US" i="1" dirty="0"/>
              <a:t>uses</a:t>
            </a:r>
            <a:r>
              <a:rPr lang="en-US" dirty="0"/>
              <a:t> the player1future?</a:t>
            </a:r>
          </a:p>
          <a:p>
            <a:endParaRPr lang="en-US" dirty="0"/>
          </a:p>
          <a:p>
            <a:r>
              <a:rPr lang="en-US" dirty="0" err="1"/>
              <a:t>FutureGameProxy’s</a:t>
            </a:r>
            <a:r>
              <a:rPr lang="en-US" dirty="0"/>
              <a:t> implementation is easy enough, the return type is just a String (pass by value)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6A475-7008-41C2-AD99-8C9809CF4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0427B-5878-4D5F-AA88-C7749B080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46469-D60B-482F-AE92-E55E6302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38A29E-888B-4EEF-8553-2C0B0C43A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64938"/>
            <a:ext cx="4972801" cy="330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23DDCB-41B8-4CC7-B15A-53A6E35FC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694" y="2864224"/>
            <a:ext cx="5628600" cy="1576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F74FFF-3F1F-40B4-93DA-3B6849233F1B}"/>
              </a:ext>
            </a:extLst>
          </p:cNvPr>
          <p:cNvSpPr/>
          <p:nvPr/>
        </p:nvSpPr>
        <p:spPr>
          <a:xfrm>
            <a:off x="6019800" y="3314700"/>
            <a:ext cx="7620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C630BD-669F-433A-AA4F-F055C7BA9B0D}"/>
              </a:ext>
            </a:extLst>
          </p:cNvPr>
          <p:cNvSpPr/>
          <p:nvPr/>
        </p:nvSpPr>
        <p:spPr>
          <a:xfrm>
            <a:off x="7324730" y="1439678"/>
            <a:ext cx="990600" cy="381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992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9637-4781-4BD2-8141-7C40728EA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But... In the Invoker?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59688-980F-4CCD-917B-9358E2217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Someone</a:t>
            </a:r>
            <a:r>
              <a:rPr lang="en-US" dirty="0"/>
              <a:t> is </a:t>
            </a:r>
            <a:r>
              <a:rPr lang="en-US" i="1" dirty="0"/>
              <a:t>responsible</a:t>
            </a:r>
            <a:r>
              <a:rPr lang="en-US" dirty="0"/>
              <a:t> for knowing the relation between </a:t>
            </a:r>
            <a:r>
              <a:rPr lang="en-US" dirty="0" err="1"/>
              <a:t>objectId</a:t>
            </a:r>
            <a:r>
              <a:rPr lang="en-US" dirty="0"/>
              <a:t> and actual servant object reference!</a:t>
            </a:r>
          </a:p>
          <a:p>
            <a:pPr lvl="1"/>
            <a:r>
              <a:rPr lang="en-US" i="1" dirty="0"/>
              <a:t>name service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endParaRPr lang="en-US" i="1" dirty="0"/>
          </a:p>
          <a:p>
            <a:r>
              <a:rPr lang="en-US" i="1" dirty="0"/>
              <a:t>Someone</a:t>
            </a:r>
            <a:r>
              <a:rPr lang="en-US" dirty="0"/>
              <a:t> is </a:t>
            </a:r>
            <a:r>
              <a:rPr lang="en-US" i="1" dirty="0"/>
              <a:t>responsible</a:t>
            </a:r>
            <a:r>
              <a:rPr lang="en-US" dirty="0"/>
              <a:t> for storing the relation.</a:t>
            </a:r>
            <a:endParaRPr lang="en-US" i="1" dirty="0"/>
          </a:p>
          <a:p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B9481-0792-4DEA-AC22-037C4B979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04D55-F222-40B8-A247-6F84D7470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98FC5-DA4D-4B53-BAFB-B46A01765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86E0DE-115F-406A-A72A-5F4354A56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99" y="1028700"/>
            <a:ext cx="8857801" cy="1477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5A415C-F681-48DD-AA9D-5CA939F4BAA7}"/>
              </a:ext>
            </a:extLst>
          </p:cNvPr>
          <p:cNvSpPr/>
          <p:nvPr/>
        </p:nvSpPr>
        <p:spPr>
          <a:xfrm>
            <a:off x="3124200" y="1409700"/>
            <a:ext cx="6096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9997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FDEBF-FEC9-4B44-AEE6-D7E9263FA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let the Invoker update a </a:t>
            </a:r>
            <a:r>
              <a:rPr lang="en-US" i="1" dirty="0"/>
              <a:t>name service</a:t>
            </a:r>
            <a:r>
              <a:rPr lang="en-US" dirty="0"/>
              <a:t> at ‘create time’:</a:t>
            </a:r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non-distributed name service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9209DD-9A2B-4869-A932-7DCB0FBD3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16049"/>
            <a:ext cx="6486127" cy="22531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B6741E-11E8-4949-8154-66C07A1B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- Update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3B7B6-6E84-44D5-98C6-2484E6BF5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91C86-23F6-403D-94E2-9100F4976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BF8EE-B9FD-4395-B711-B638AA2D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5B5428-13D3-41AF-9F61-82A5B8057983}"/>
              </a:ext>
            </a:extLst>
          </p:cNvPr>
          <p:cNvSpPr/>
          <p:nvPr/>
        </p:nvSpPr>
        <p:spPr>
          <a:xfrm>
            <a:off x="533400" y="2247900"/>
            <a:ext cx="34290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A8C2FA-4032-47D5-B704-072A7E8E8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794" y="2857500"/>
            <a:ext cx="3372666" cy="205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4AC56C-C4F5-4CA4-B06B-2D1B9FE19CD0}"/>
              </a:ext>
            </a:extLst>
          </p:cNvPr>
          <p:cNvSpPr/>
          <p:nvPr/>
        </p:nvSpPr>
        <p:spPr>
          <a:xfrm>
            <a:off x="5486400" y="2781300"/>
            <a:ext cx="1380727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C27110-E833-4430-88A0-8A23E9F357B0}"/>
              </a:ext>
            </a:extLst>
          </p:cNvPr>
          <p:cNvCxnSpPr>
            <a:endCxn id="10" idx="1"/>
          </p:cNvCxnSpPr>
          <p:nvPr/>
        </p:nvCxnSpPr>
        <p:spPr>
          <a:xfrm flipV="1">
            <a:off x="76200" y="2542645"/>
            <a:ext cx="304800" cy="1005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715000" y="1866900"/>
            <a:ext cx="2971800" cy="7239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Note: this is in the ‘</a:t>
            </a:r>
            <a:r>
              <a:rPr lang="en-US" dirty="0" err="1"/>
              <a:t>createGame</a:t>
            </a:r>
            <a:r>
              <a:rPr lang="en-US" dirty="0"/>
              <a:t>’ code</a:t>
            </a:r>
            <a:endParaRPr lang="da-DK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343400" y="2425700"/>
            <a:ext cx="1219200" cy="762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32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91A3A-C74B-4F18-B346-4D01F7F76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Case: </a:t>
            </a:r>
            <a:r>
              <a:rPr lang="en-US" dirty="0" err="1"/>
              <a:t>GameLobby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2A89E-418A-4E82-AE98-6F1F3C584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71561-A576-47F1-979D-16E29F27C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0803-4CC1-486E-B1B8-87A31B47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77D95E-F763-431D-BB03-A3195B2ED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75" y="926041"/>
            <a:ext cx="6731325" cy="43436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7844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234B7-EDD0-496E-9232-EF338FAB4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Piece...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A3E9A-25F2-424E-B005-8282C8BF3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Invoker code can be completed for handling the </a:t>
            </a:r>
            <a:r>
              <a:rPr lang="en-US" dirty="0" err="1"/>
              <a:t>FutureGame’s</a:t>
            </a:r>
            <a:r>
              <a:rPr lang="en-US" dirty="0"/>
              <a:t> </a:t>
            </a:r>
            <a:r>
              <a:rPr lang="en-US" dirty="0" err="1"/>
              <a:t>getJoinToken</a:t>
            </a:r>
            <a:r>
              <a:rPr lang="en-US" dirty="0"/>
              <a:t>() method</a:t>
            </a:r>
          </a:p>
          <a:p>
            <a:pPr lvl="1"/>
            <a:r>
              <a:rPr lang="en-US" dirty="0"/>
              <a:t>Retrieve the object reference based upon the </a:t>
            </a:r>
            <a:r>
              <a:rPr lang="en-US" dirty="0" err="1"/>
              <a:t>objectId</a:t>
            </a:r>
            <a:r>
              <a:rPr lang="en-US" dirty="0"/>
              <a:t> sent by the client side proxy</a:t>
            </a:r>
          </a:p>
          <a:p>
            <a:pPr lvl="2"/>
            <a:r>
              <a:rPr lang="en-US" dirty="0"/>
              <a:t>It is part of the </a:t>
            </a:r>
            <a:r>
              <a:rPr lang="en-US" dirty="0" err="1"/>
              <a:t>RequestObject</a:t>
            </a:r>
            <a:r>
              <a:rPr lang="en-US" dirty="0"/>
              <a:t> that we </a:t>
            </a:r>
            <a:r>
              <a:rPr lang="en-US" dirty="0" err="1"/>
              <a:t>demarshall</a:t>
            </a:r>
            <a:r>
              <a:rPr lang="en-US" dirty="0"/>
              <a:t> in ‘</a:t>
            </a:r>
            <a:r>
              <a:rPr lang="en-US" dirty="0" err="1"/>
              <a:t>handleRequest</a:t>
            </a:r>
            <a:r>
              <a:rPr lang="en-US" dirty="0"/>
              <a:t>()’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86A58-16C8-4DCE-93D8-24AC10622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D7E45-F861-429A-B286-82870F1C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46067-E948-4A50-8297-ED35DF1D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A58866-1DF4-AAF1-3133-49948A6CE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162300"/>
            <a:ext cx="6324600" cy="18332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605512-AE09-FBC1-7B7E-9F6F0399D5D8}"/>
              </a:ext>
            </a:extLst>
          </p:cNvPr>
          <p:cNvSpPr/>
          <p:nvPr/>
        </p:nvSpPr>
        <p:spPr>
          <a:xfrm>
            <a:off x="1295400" y="4000500"/>
            <a:ext cx="39624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9676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48C46-5302-576C-FDCC-3AA05CF14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C8656C-AFAE-E6EB-580E-C559F8E8D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60" y="3667125"/>
            <a:ext cx="7645940" cy="1247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DD5C6C-41E5-2D3E-DB6B-0D307E0B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Piece...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F265A-A38E-0026-2B14-7D122F630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Invoker code can be completed for handling the </a:t>
            </a:r>
            <a:r>
              <a:rPr lang="en-US" dirty="0" err="1"/>
              <a:t>FutureGame’s</a:t>
            </a:r>
            <a:r>
              <a:rPr lang="en-US" dirty="0"/>
              <a:t> </a:t>
            </a:r>
            <a:r>
              <a:rPr lang="en-US" dirty="0" err="1"/>
              <a:t>getJoinToken</a:t>
            </a:r>
            <a:r>
              <a:rPr lang="en-US" dirty="0"/>
              <a:t>() method</a:t>
            </a:r>
          </a:p>
          <a:p>
            <a:pPr lvl="1"/>
            <a:r>
              <a:rPr lang="en-US" dirty="0"/>
              <a:t>Find the associated </a:t>
            </a:r>
            <a:r>
              <a:rPr lang="en-US" dirty="0" err="1"/>
              <a:t>FutureGame</a:t>
            </a:r>
            <a:r>
              <a:rPr lang="en-US" dirty="0"/>
              <a:t> object associated with ‘</a:t>
            </a:r>
            <a:r>
              <a:rPr lang="en-US" dirty="0" err="1"/>
              <a:t>objectId</a:t>
            </a:r>
            <a:r>
              <a:rPr lang="en-US" dirty="0"/>
              <a:t>’ in the name service</a:t>
            </a:r>
          </a:p>
          <a:p>
            <a:pPr lvl="1"/>
            <a:r>
              <a:rPr lang="en-US" dirty="0"/>
              <a:t>Do the upcall on that particular object</a:t>
            </a:r>
          </a:p>
          <a:p>
            <a:pPr lvl="1"/>
            <a:r>
              <a:rPr lang="en-US" dirty="0"/>
              <a:t>Marshall the return value and return that back to </a:t>
            </a:r>
            <a:r>
              <a:rPr lang="en-US" dirty="0" err="1"/>
              <a:t>ServerRequestHandler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26B46-B21A-60CD-364A-4AA5522C1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AF3AB-CE8B-60D2-B0FE-CEC4FC26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C5E44-1CBC-CC94-3EFD-18BD20A0F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0CE903-1BFD-9361-E405-D97A783EF043}"/>
              </a:ext>
            </a:extLst>
          </p:cNvPr>
          <p:cNvSpPr/>
          <p:nvPr/>
        </p:nvSpPr>
        <p:spPr>
          <a:xfrm>
            <a:off x="1066800" y="4000501"/>
            <a:ext cx="58674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284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09EE9EB-45E2-421C-BD83-FA68D22628DC}"/>
              </a:ext>
            </a:extLst>
          </p:cNvPr>
          <p:cNvSpPr/>
          <p:nvPr/>
        </p:nvSpPr>
        <p:spPr>
          <a:xfrm>
            <a:off x="5486400" y="2146300"/>
            <a:ext cx="3352800" cy="2667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538BDA-528D-4603-913E-D5C9A14B4768}"/>
              </a:ext>
            </a:extLst>
          </p:cNvPr>
          <p:cNvSpPr/>
          <p:nvPr/>
        </p:nvSpPr>
        <p:spPr>
          <a:xfrm>
            <a:off x="6629400" y="1714500"/>
            <a:ext cx="1752600" cy="4053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Server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9438DE-AAB0-4C75-9775-2967E98632D3}"/>
              </a:ext>
            </a:extLst>
          </p:cNvPr>
          <p:cNvSpPr/>
          <p:nvPr/>
        </p:nvSpPr>
        <p:spPr>
          <a:xfrm>
            <a:off x="533400" y="2171700"/>
            <a:ext cx="2667000" cy="2667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1A418-E80E-419F-9C8C-21894D21B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- in Pictures…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685B8-7875-47F2-A844-2EA7B4E72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 creates a </a:t>
            </a:r>
            <a:r>
              <a:rPr lang="en-US" dirty="0" err="1"/>
              <a:t>FutureGame</a:t>
            </a:r>
            <a:r>
              <a:rPr lang="en-US" dirty="0"/>
              <a:t> in memory at 0106h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F9CD8-BEFA-40D7-9DF3-BD8B70792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71F75-9DA9-46D2-BD31-85B2A9C07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F312B-6527-42CA-9F9D-BFD3AC48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0DD794-D4E7-4BF7-BCCB-6195A9EC5CAF}"/>
              </a:ext>
            </a:extLst>
          </p:cNvPr>
          <p:cNvSpPr/>
          <p:nvPr/>
        </p:nvSpPr>
        <p:spPr>
          <a:xfrm>
            <a:off x="6553200" y="2857500"/>
            <a:ext cx="2133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0100h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467C3D-834C-43E9-8EAA-FE10A09595B4}"/>
              </a:ext>
            </a:extLst>
          </p:cNvPr>
          <p:cNvSpPr/>
          <p:nvPr/>
        </p:nvSpPr>
        <p:spPr>
          <a:xfrm>
            <a:off x="6553200" y="3314700"/>
            <a:ext cx="2133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0102h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4C6319-769F-485D-A072-2051AB938E74}"/>
              </a:ext>
            </a:extLst>
          </p:cNvPr>
          <p:cNvSpPr/>
          <p:nvPr/>
        </p:nvSpPr>
        <p:spPr>
          <a:xfrm>
            <a:off x="6553200" y="3771900"/>
            <a:ext cx="2133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0104h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3A95F-61A2-4CBA-8AC4-B7FCBC9D3AEE}"/>
              </a:ext>
            </a:extLst>
          </p:cNvPr>
          <p:cNvSpPr/>
          <p:nvPr/>
        </p:nvSpPr>
        <p:spPr>
          <a:xfrm>
            <a:off x="6553200" y="4229100"/>
            <a:ext cx="2133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0106h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CC54D4-6EAA-40FB-8E78-C016B2716482}"/>
              </a:ext>
            </a:extLst>
          </p:cNvPr>
          <p:cNvSpPr/>
          <p:nvPr/>
        </p:nvSpPr>
        <p:spPr>
          <a:xfrm>
            <a:off x="762000" y="2857499"/>
            <a:ext cx="2209800" cy="4307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futureGame</a:t>
            </a:r>
            <a:r>
              <a:rPr lang="da-DK" dirty="0"/>
              <a:t> = ????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ACA926-79D0-4358-9105-F0D6364DDE55}"/>
              </a:ext>
            </a:extLst>
          </p:cNvPr>
          <p:cNvSpPr/>
          <p:nvPr/>
        </p:nvSpPr>
        <p:spPr>
          <a:xfrm>
            <a:off x="990600" y="1739900"/>
            <a:ext cx="1752600" cy="40534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Client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5AB7D3-7A48-4CB2-84F0-8707E4FA608B}"/>
              </a:ext>
            </a:extLst>
          </p:cNvPr>
          <p:cNvSpPr/>
          <p:nvPr/>
        </p:nvSpPr>
        <p:spPr>
          <a:xfrm>
            <a:off x="4610100" y="4305300"/>
            <a:ext cx="1905000" cy="304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futureGame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8057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09EE9EB-45E2-421C-BD83-FA68D22628DC}"/>
              </a:ext>
            </a:extLst>
          </p:cNvPr>
          <p:cNvSpPr/>
          <p:nvPr/>
        </p:nvSpPr>
        <p:spPr>
          <a:xfrm>
            <a:off x="5486400" y="2146300"/>
            <a:ext cx="3352800" cy="2667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538BDA-528D-4603-913E-D5C9A14B4768}"/>
              </a:ext>
            </a:extLst>
          </p:cNvPr>
          <p:cNvSpPr/>
          <p:nvPr/>
        </p:nvSpPr>
        <p:spPr>
          <a:xfrm>
            <a:off x="6629400" y="1714500"/>
            <a:ext cx="1752600" cy="4053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Server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9438DE-AAB0-4C75-9775-2967E98632D3}"/>
              </a:ext>
            </a:extLst>
          </p:cNvPr>
          <p:cNvSpPr/>
          <p:nvPr/>
        </p:nvSpPr>
        <p:spPr>
          <a:xfrm>
            <a:off x="533400" y="2171700"/>
            <a:ext cx="2667000" cy="2667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1A418-E80E-419F-9C8C-21894D21B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objectId</a:t>
            </a:r>
            <a:r>
              <a:rPr lang="en-US" dirty="0"/>
              <a:t> and </a:t>
            </a:r>
            <a:r>
              <a:rPr lang="en-US" dirty="0" err="1"/>
              <a:t>NameService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685B8-7875-47F2-A844-2EA7B4E72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address is abstracted by a </a:t>
            </a:r>
            <a:r>
              <a:rPr lang="en-US" b="1" dirty="0"/>
              <a:t>unique </a:t>
            </a:r>
            <a:r>
              <a:rPr lang="en-US" b="1" dirty="0" err="1"/>
              <a:t>objectId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F9CD8-BEFA-40D7-9DF3-BD8B70792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71F75-9DA9-46D2-BD31-85B2A9C07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F312B-6527-42CA-9F9D-BFD3AC48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0DD794-D4E7-4BF7-BCCB-6195A9EC5CAF}"/>
              </a:ext>
            </a:extLst>
          </p:cNvPr>
          <p:cNvSpPr/>
          <p:nvPr/>
        </p:nvSpPr>
        <p:spPr>
          <a:xfrm>
            <a:off x="7836666" y="2857500"/>
            <a:ext cx="85013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0100h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467C3D-834C-43E9-8EAA-FE10A09595B4}"/>
              </a:ext>
            </a:extLst>
          </p:cNvPr>
          <p:cNvSpPr/>
          <p:nvPr/>
        </p:nvSpPr>
        <p:spPr>
          <a:xfrm>
            <a:off x="7836666" y="3314700"/>
            <a:ext cx="85013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0102h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4C6319-769F-485D-A072-2051AB938E74}"/>
              </a:ext>
            </a:extLst>
          </p:cNvPr>
          <p:cNvSpPr/>
          <p:nvPr/>
        </p:nvSpPr>
        <p:spPr>
          <a:xfrm>
            <a:off x="7836666" y="3771900"/>
            <a:ext cx="85013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0104h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3A95F-61A2-4CBA-8AC4-B7FCBC9D3AEE}"/>
              </a:ext>
            </a:extLst>
          </p:cNvPr>
          <p:cNvSpPr/>
          <p:nvPr/>
        </p:nvSpPr>
        <p:spPr>
          <a:xfrm>
            <a:off x="7836666" y="4229100"/>
            <a:ext cx="85013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0106h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CC54D4-6EAA-40FB-8E78-C016B2716482}"/>
              </a:ext>
            </a:extLst>
          </p:cNvPr>
          <p:cNvSpPr/>
          <p:nvPr/>
        </p:nvSpPr>
        <p:spPr>
          <a:xfrm>
            <a:off x="876185" y="2593041"/>
            <a:ext cx="2121666" cy="8117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futureGame</a:t>
            </a:r>
            <a:r>
              <a:rPr lang="da-DK" dirty="0"/>
              <a:t> = </a:t>
            </a:r>
            <a:br>
              <a:rPr lang="da-DK" dirty="0"/>
            </a:br>
            <a:r>
              <a:rPr lang="da-DK" dirty="0" err="1"/>
              <a:t>objectId</a:t>
            </a:r>
            <a:r>
              <a:rPr lang="da-DK" dirty="0"/>
              <a:t> (‘08af’)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ACA926-79D0-4358-9105-F0D6364DDE55}"/>
              </a:ext>
            </a:extLst>
          </p:cNvPr>
          <p:cNvSpPr/>
          <p:nvPr/>
        </p:nvSpPr>
        <p:spPr>
          <a:xfrm>
            <a:off x="990600" y="1739900"/>
            <a:ext cx="1752600" cy="40534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Client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D35A875A-24EC-4824-8B4C-C03001E5C3B5}"/>
              </a:ext>
            </a:extLst>
          </p:cNvPr>
          <p:cNvCxnSpPr>
            <a:cxnSpLocks/>
            <a:stCxn id="12" idx="2"/>
          </p:cNvCxnSpPr>
          <p:nvPr/>
        </p:nvCxnSpPr>
        <p:spPr bwMode="auto">
          <a:xfrm rot="16200000" flipH="1">
            <a:off x="1958904" y="3382895"/>
            <a:ext cx="559860" cy="603632"/>
          </a:xfrm>
          <a:prstGeom prst="bentConnector2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9728F9C-0847-484A-8CFD-AEC03542404A}"/>
              </a:ext>
            </a:extLst>
          </p:cNvPr>
          <p:cNvCxnSpPr>
            <a:cxnSpLocks/>
          </p:cNvCxnSpPr>
          <p:nvPr/>
        </p:nvCxnSpPr>
        <p:spPr bwMode="auto">
          <a:xfrm flipV="1">
            <a:off x="2540650" y="3543300"/>
            <a:ext cx="3021950" cy="419100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BFEB83F-3B56-4163-8F2E-0201F4DF272E}"/>
              </a:ext>
            </a:extLst>
          </p:cNvPr>
          <p:cNvSpPr/>
          <p:nvPr/>
        </p:nvSpPr>
        <p:spPr>
          <a:xfrm>
            <a:off x="5562600" y="3314700"/>
            <a:ext cx="16383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(‘08af’, 0106h)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E1237B-17E3-4EA4-B732-F5AB7ACA5955}"/>
              </a:ext>
            </a:extLst>
          </p:cNvPr>
          <p:cNvSpPr/>
          <p:nvPr/>
        </p:nvSpPr>
        <p:spPr>
          <a:xfrm>
            <a:off x="5562600" y="3771900"/>
            <a:ext cx="16383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(‘d772’, 0100h)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9F3FF4A-A808-49D8-A472-D348D96D3EA2}"/>
              </a:ext>
            </a:extLst>
          </p:cNvPr>
          <p:cNvCxnSpPr>
            <a:cxnSpLocks/>
            <a:stCxn id="20" idx="3"/>
          </p:cNvCxnSpPr>
          <p:nvPr/>
        </p:nvCxnSpPr>
        <p:spPr bwMode="auto">
          <a:xfrm>
            <a:off x="7200900" y="3543300"/>
            <a:ext cx="635766" cy="762000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A86698-73D1-44E3-8C3A-D092EA8CBDF0}"/>
              </a:ext>
            </a:extLst>
          </p:cNvPr>
          <p:cNvCxnSpPr>
            <a:endCxn id="7" idx="1"/>
          </p:cNvCxnSpPr>
          <p:nvPr/>
        </p:nvCxnSpPr>
        <p:spPr bwMode="auto">
          <a:xfrm flipV="1">
            <a:off x="7200900" y="3086100"/>
            <a:ext cx="635766" cy="914400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12297FED-E589-4E9D-BEEF-A26A30F07310}"/>
              </a:ext>
            </a:extLst>
          </p:cNvPr>
          <p:cNvSpPr/>
          <p:nvPr/>
        </p:nvSpPr>
        <p:spPr>
          <a:xfrm>
            <a:off x="4179067" y="3505200"/>
            <a:ext cx="819150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’08af’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318F2B-7F0D-4F92-9632-19DDB2A95987}"/>
              </a:ext>
            </a:extLst>
          </p:cNvPr>
          <p:cNvSpPr/>
          <p:nvPr/>
        </p:nvSpPr>
        <p:spPr>
          <a:xfrm>
            <a:off x="5814345" y="4325294"/>
            <a:ext cx="1905000" cy="304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futureGame</a:t>
            </a:r>
            <a:endParaRPr lang="da-DK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86E5B4-D732-40D5-99E3-EC86F161567C}"/>
              </a:ext>
            </a:extLst>
          </p:cNvPr>
          <p:cNvSpPr/>
          <p:nvPr/>
        </p:nvSpPr>
        <p:spPr>
          <a:xfrm>
            <a:off x="5638800" y="2933700"/>
            <a:ext cx="1485899" cy="304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NameService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71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78A5C-547F-4EFD-BE31-9568CBF2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068E7-0624-44E2-98FE-98DA70E34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i="1" dirty="0"/>
              <a:t>name service</a:t>
            </a:r>
            <a:r>
              <a:rPr lang="en-US" dirty="0"/>
              <a:t> is an in-memory data structure</a:t>
            </a:r>
          </a:p>
          <a:p>
            <a:pPr lvl="1"/>
            <a:r>
              <a:rPr lang="en-US" dirty="0"/>
              <a:t>Does not work if server crashes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Does not work in case of </a:t>
            </a:r>
            <a:r>
              <a:rPr lang="en-US" i="1" dirty="0">
                <a:sym typeface="Wingdings" panose="05000000000000000000" pitchFamily="2" charset="2"/>
              </a:rPr>
              <a:t>horizontal scaling</a:t>
            </a:r>
          </a:p>
          <a:p>
            <a:pPr lvl="2"/>
            <a:r>
              <a:rPr lang="en-US" i="1" dirty="0">
                <a:sym typeface="Wingdings" panose="05000000000000000000" pitchFamily="2" charset="2"/>
              </a:rPr>
              <a:t>That is: Many copies of the same game server</a:t>
            </a:r>
          </a:p>
          <a:p>
            <a:pPr lvl="1"/>
            <a:endParaRPr lang="en-US" i="1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Production systems need to keep the name service directory in a tiered persistent system	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Database		Slow		RDB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External cache		Faster		</a:t>
            </a:r>
            <a:r>
              <a:rPr lang="en-US" dirty="0" err="1">
                <a:sym typeface="Wingdings" panose="05000000000000000000" pitchFamily="2" charset="2"/>
              </a:rPr>
              <a:t>MemCached</a:t>
            </a:r>
            <a:r>
              <a:rPr lang="en-US" dirty="0">
                <a:sym typeface="Wingdings" panose="05000000000000000000" pitchFamily="2" charset="2"/>
              </a:rPr>
              <a:t>/Redis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Internal cache		Fastest		</a:t>
            </a:r>
            <a:r>
              <a:rPr lang="en-US" dirty="0" err="1">
                <a:sym typeface="Wingdings" panose="05000000000000000000" pitchFamily="2" charset="2"/>
              </a:rPr>
              <a:t>MemCached</a:t>
            </a:r>
            <a:r>
              <a:rPr lang="en-US" dirty="0">
                <a:sym typeface="Wingdings" panose="05000000000000000000" pitchFamily="2" charset="2"/>
              </a:rPr>
              <a:t>/Redis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DAD6D-1727-43EF-9C7E-2B9EC6C2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23E16-8E6B-4710-B0FA-DFE402579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27F46-35C7-4AFA-B717-4565D823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93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E7835-8C32-45FA-BEC8-D01DF742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D1D7F-5E27-4011-886E-64413358B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aware that for given a given role...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... Not all methods are necessarily remote calls!</a:t>
            </a:r>
          </a:p>
          <a:p>
            <a:r>
              <a:rPr lang="en-US" dirty="0"/>
              <a:t>Example: method </a:t>
            </a:r>
            <a:r>
              <a:rPr lang="en-US" i="1" dirty="0" err="1"/>
              <a:t>getId</a:t>
            </a:r>
            <a:r>
              <a:rPr lang="en-US" i="1" dirty="0"/>
              <a:t>()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41D82-21FE-4B53-940E-C822D8F57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EE850-C0E5-4271-82B3-765F23FE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9114C-7DFC-4068-A910-D327714F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036EA97-0087-4E39-A370-A0FF56418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86"/>
          <a:stretch/>
        </p:blipFill>
        <p:spPr bwMode="auto">
          <a:xfrm>
            <a:off x="1905000" y="1485900"/>
            <a:ext cx="4947459" cy="145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D7D53C-DA50-4C37-A970-C004A554E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438650"/>
            <a:ext cx="1800225" cy="64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4A9A0A-C78D-4340-95CD-B2CAD6C25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365676"/>
            <a:ext cx="1800225" cy="7936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FDE2087-43AA-4A8B-9E6A-0859AE64CBAA}"/>
              </a:ext>
            </a:extLst>
          </p:cNvPr>
          <p:cNvSpPr/>
          <p:nvPr/>
        </p:nvSpPr>
        <p:spPr>
          <a:xfrm>
            <a:off x="1524000" y="4076700"/>
            <a:ext cx="1676400" cy="304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ClientProxy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D3A580-462F-4F1F-9BEB-00AA0A60196D}"/>
              </a:ext>
            </a:extLst>
          </p:cNvPr>
          <p:cNvSpPr/>
          <p:nvPr/>
        </p:nvSpPr>
        <p:spPr>
          <a:xfrm>
            <a:off x="5334000" y="4000500"/>
            <a:ext cx="1676400" cy="304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Servant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57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E7835-8C32-45FA-BEC8-D01DF742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D1D7F-5E27-4011-886E-64413358B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method </a:t>
            </a:r>
            <a:r>
              <a:rPr lang="en-US" i="1" dirty="0" err="1"/>
              <a:t>getId</a:t>
            </a:r>
            <a:r>
              <a:rPr lang="en-US" i="1" dirty="0"/>
              <a:t>()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Exercise:</a:t>
            </a:r>
          </a:p>
          <a:p>
            <a:pPr lvl="1"/>
            <a:r>
              <a:rPr lang="en-US" dirty="0"/>
              <a:t>Why is it </a:t>
            </a:r>
            <a:r>
              <a:rPr lang="en-US" b="1" i="1" dirty="0"/>
              <a:t>extremely stupid </a:t>
            </a:r>
            <a:r>
              <a:rPr lang="en-US" dirty="0"/>
              <a:t>to make the client side proxy ‘</a:t>
            </a:r>
            <a:r>
              <a:rPr lang="en-US" dirty="0" err="1"/>
              <a:t>getId</a:t>
            </a:r>
            <a:r>
              <a:rPr lang="en-US" dirty="0"/>
              <a:t>()’ into a remote method?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41D82-21FE-4B53-940E-C822D8F57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EE850-C0E5-4271-82B3-765F23FE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9114C-7DFC-4068-A910-D327714F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D7D53C-DA50-4C37-A970-C004A554E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076450"/>
            <a:ext cx="1800225" cy="64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4A9A0A-C78D-4340-95CD-B2CAD6C25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003476"/>
            <a:ext cx="1800225" cy="7936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FDE2087-43AA-4A8B-9E6A-0859AE64CBAA}"/>
              </a:ext>
            </a:extLst>
          </p:cNvPr>
          <p:cNvSpPr/>
          <p:nvPr/>
        </p:nvSpPr>
        <p:spPr>
          <a:xfrm>
            <a:off x="1524000" y="1714500"/>
            <a:ext cx="1676400" cy="304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ClientProxy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D3A580-462F-4F1F-9BEB-00AA0A60196D}"/>
              </a:ext>
            </a:extLst>
          </p:cNvPr>
          <p:cNvSpPr/>
          <p:nvPr/>
        </p:nvSpPr>
        <p:spPr>
          <a:xfrm>
            <a:off x="5334000" y="1638300"/>
            <a:ext cx="1676400" cy="304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Servant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54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F4EA-9ACE-BFFE-FC2A-8897B643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Interfaces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4305E-2BDC-0B97-69BF-37DE2F937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our Servant and Proxy objects must be ‘identifiable’, ala, implement the ‘</a:t>
            </a:r>
            <a:r>
              <a:rPr lang="en-US" dirty="0" err="1"/>
              <a:t>getId</a:t>
            </a:r>
            <a:r>
              <a:rPr lang="en-US" dirty="0"/>
              <a:t>()’ method…</a:t>
            </a:r>
          </a:p>
          <a:p>
            <a:r>
              <a:rPr lang="en-US" dirty="0"/>
              <a:t>In my </a:t>
            </a:r>
            <a:r>
              <a:rPr lang="en-US" dirty="0" err="1"/>
              <a:t>HotStone</a:t>
            </a:r>
            <a:r>
              <a:rPr lang="en-US" dirty="0"/>
              <a:t> I have</a:t>
            </a:r>
            <a:br>
              <a:rPr lang="en-US" dirty="0"/>
            </a:br>
            <a:r>
              <a:rPr lang="en-US" dirty="0"/>
              <a:t>a Role Interface for that…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5F541-A8CF-D9CB-5477-263D89EF9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44609-1D0E-18F7-1C1D-8D46A190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4D357-C8CF-14E3-A509-7C9F0B3E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D06C90-74C6-2D91-6AB8-7E6B28397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963511"/>
            <a:ext cx="2714625" cy="923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D83FDD-FA78-ABC3-151B-9559525BE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077936"/>
            <a:ext cx="6086475" cy="238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A4129C-D7E6-2350-1340-C32A8189A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732440"/>
            <a:ext cx="4886325" cy="1905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3DC9A54-39AB-4F21-6137-8EEB1817C3A6}"/>
              </a:ext>
            </a:extLst>
          </p:cNvPr>
          <p:cNvSpPr/>
          <p:nvPr/>
        </p:nvSpPr>
        <p:spPr>
          <a:xfrm>
            <a:off x="4953000" y="2247900"/>
            <a:ext cx="2790825" cy="63953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A1B4BF-D3E5-E1CD-3CEF-B709F059686D}"/>
              </a:ext>
            </a:extLst>
          </p:cNvPr>
          <p:cNvSpPr/>
          <p:nvPr/>
        </p:nvSpPr>
        <p:spPr>
          <a:xfrm>
            <a:off x="4531180" y="3051477"/>
            <a:ext cx="1143000" cy="26458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5E8E52F-A7B4-4E4D-F7BC-C7FAEB32FF79}"/>
              </a:ext>
            </a:extLst>
          </p:cNvPr>
          <p:cNvSpPr/>
          <p:nvPr/>
        </p:nvSpPr>
        <p:spPr>
          <a:xfrm>
            <a:off x="6019800" y="3619500"/>
            <a:ext cx="11430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42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01801-58DE-4AE6-9C12-A0D8BD1D4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Pass-by-Ref – but only </a:t>
            </a:r>
            <a:r>
              <a:rPr lang="en-US" i="1" dirty="0"/>
              <a:t>one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04ED5-DC50-47EA-8266-9CED91FF7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– status… What can we do?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Pass by value</a:t>
            </a:r>
          </a:p>
          <a:p>
            <a:pPr lvl="2"/>
            <a:r>
              <a:rPr lang="en-US" dirty="0"/>
              <a:t>From Server to Client		ala return values</a:t>
            </a:r>
          </a:p>
          <a:p>
            <a:pPr lvl="2"/>
            <a:r>
              <a:rPr lang="en-US" dirty="0"/>
              <a:t>From Client to Server		ala arguments in parameter lists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Pass by reference</a:t>
            </a:r>
          </a:p>
          <a:p>
            <a:pPr lvl="2"/>
            <a:r>
              <a:rPr lang="en-US" dirty="0"/>
              <a:t>From Server to Client		ala </a:t>
            </a:r>
            <a:r>
              <a:rPr lang="en-US" dirty="0" err="1"/>
              <a:t>objectId</a:t>
            </a:r>
            <a:r>
              <a:rPr lang="en-US" dirty="0"/>
              <a:t>, proxies, name service</a:t>
            </a:r>
          </a:p>
          <a:p>
            <a:pPr lvl="2"/>
            <a:r>
              <a:rPr lang="en-US" dirty="0"/>
              <a:t>From Client to Server		</a:t>
            </a:r>
            <a:r>
              <a:rPr lang="en-US" dirty="0">
                <a:solidFill>
                  <a:srgbClr val="FF0000"/>
                </a:solidFill>
              </a:rPr>
              <a:t>yes and no!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4C6F6-D112-4D41-B54F-00A032CC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682DE-3B7C-4E38-871B-B3C5943C8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C154F-33D2-41C0-8BFC-443A9A62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86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0E9AC-1DD8-42B5-9609-C1E52D8D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Client-to-Server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518A0-69BD-4B3C-E4BB-0FA3E9212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actually have two cases</a:t>
            </a:r>
          </a:p>
          <a:p>
            <a:endParaRPr lang="en-US" dirty="0"/>
          </a:p>
          <a:p>
            <a:pPr lvl="1"/>
            <a:r>
              <a:rPr lang="en-US" dirty="0"/>
              <a:t>A) Client creates an object, pass the ref to the server</a:t>
            </a:r>
          </a:p>
          <a:p>
            <a:pPr lvl="1"/>
            <a:r>
              <a:rPr lang="en-US" dirty="0"/>
              <a:t>B) Client pass the ref of an object </a:t>
            </a:r>
            <a:r>
              <a:rPr lang="en-US" i="1" dirty="0"/>
              <a:t>on the server</a:t>
            </a:r>
            <a:r>
              <a:rPr lang="en-US" dirty="0"/>
              <a:t> to the server</a:t>
            </a:r>
          </a:p>
          <a:p>
            <a:pPr lvl="1"/>
            <a:endParaRPr lang="en-US" dirty="0"/>
          </a:p>
          <a:p>
            <a:r>
              <a:rPr lang="en-US" dirty="0"/>
              <a:t>The first case, A), is </a:t>
            </a:r>
            <a:r>
              <a:rPr lang="en-US" dirty="0">
                <a:solidFill>
                  <a:srgbClr val="FF0000"/>
                </a:solidFill>
              </a:rPr>
              <a:t>not possible</a:t>
            </a:r>
            <a:r>
              <a:rPr lang="en-US" dirty="0"/>
              <a:t> with </a:t>
            </a:r>
            <a:r>
              <a:rPr lang="en-US" dirty="0" err="1"/>
              <a:t>FRDS.Broker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It would allow the server to call methods on client objects…</a:t>
            </a:r>
          </a:p>
          <a:p>
            <a:pPr lvl="2"/>
            <a:r>
              <a:rPr lang="en-US" dirty="0"/>
              <a:t>Generally, a bad idea (security, availability, performance)</a:t>
            </a:r>
          </a:p>
          <a:p>
            <a:r>
              <a:rPr lang="en-US" dirty="0"/>
              <a:t>The second case, B), is OK.</a:t>
            </a:r>
          </a:p>
          <a:p>
            <a:pPr lvl="1"/>
            <a:r>
              <a:rPr lang="en-US" dirty="0"/>
              <a:t>… How 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7E8-5BAC-D24D-07C6-7A50D524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5CCEF-0D58-2C91-5E8A-9D484F78B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B030A-FC3E-009E-1DEF-8DBF315A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37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5761F-413C-4CDB-ADF3-4B8D7F80B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6D02C-3B19-471D-8AD7-7A82CB637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Side note</a:t>
            </a:r>
          </a:p>
          <a:p>
            <a:pPr lvl="1"/>
            <a:r>
              <a:rPr lang="en-US" dirty="0"/>
              <a:t>Perhaps a bit</a:t>
            </a:r>
            <a:br>
              <a:rPr lang="en-US" dirty="0"/>
            </a:br>
            <a:r>
              <a:rPr lang="en-US" dirty="0"/>
              <a:t>‘convoluted’ design</a:t>
            </a:r>
            <a:br>
              <a:rPr lang="en-US" dirty="0"/>
            </a:br>
            <a:r>
              <a:rPr lang="en-US" dirty="0"/>
              <a:t>but…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Lots of ‘remote </a:t>
            </a:r>
            <a:br>
              <a:rPr lang="en-US" dirty="0"/>
            </a:br>
            <a:r>
              <a:rPr lang="en-US" dirty="0"/>
              <a:t>references’ to pass</a:t>
            </a:r>
            <a:br>
              <a:rPr lang="en-US" dirty="0"/>
            </a:br>
            <a:r>
              <a:rPr lang="en-US" dirty="0"/>
              <a:t>to the clients…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01C50-1954-419A-98B0-F52BABEC6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09FCC-41BC-4828-B208-83E812F98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C6327-A49D-4FF1-9D7C-6A23C9D2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38E671-458B-4599-884D-ED6372DE8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956417"/>
            <a:ext cx="4876800" cy="40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798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40595-345A-E166-3EC8-D707390D0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pass Object Ref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CFB90-F08D-82FB-B3F5-3B2DFEA7A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Exercise: How do a client pass an object ref?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GameClientProxy</a:t>
            </a:r>
            <a:r>
              <a:rPr lang="en-US" dirty="0"/>
              <a:t> must</a:t>
            </a:r>
          </a:p>
          <a:p>
            <a:pPr lvl="1"/>
            <a:r>
              <a:rPr lang="en-US" dirty="0"/>
              <a:t>‘</a:t>
            </a:r>
            <a:r>
              <a:rPr lang="en-US" dirty="0" err="1"/>
              <a:t>sendRequestAndAwaitReply</a:t>
            </a:r>
            <a:r>
              <a:rPr lang="en-US" dirty="0"/>
              <a:t>(</a:t>
            </a:r>
            <a:r>
              <a:rPr lang="en-US" dirty="0" err="1"/>
              <a:t>objId</a:t>
            </a:r>
            <a:r>
              <a:rPr lang="en-US" dirty="0"/>
              <a:t>, </a:t>
            </a:r>
            <a:r>
              <a:rPr lang="en-US" dirty="0" err="1"/>
              <a:t>opName</a:t>
            </a:r>
            <a:r>
              <a:rPr lang="en-US" dirty="0"/>
              <a:t>, </a:t>
            </a:r>
            <a:r>
              <a:rPr lang="en-US" dirty="0" err="1"/>
              <a:t>Status.class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	who, </a:t>
            </a:r>
            <a:r>
              <a:rPr lang="en-US" b="1" dirty="0"/>
              <a:t>WHAT?</a:t>
            </a:r>
            <a:r>
              <a:rPr lang="en-US" dirty="0"/>
              <a:t>, </a:t>
            </a:r>
            <a:r>
              <a:rPr lang="en-US" dirty="0" err="1"/>
              <a:t>atIndex</a:t>
            </a:r>
            <a:r>
              <a:rPr lang="en-US" dirty="0"/>
              <a:t>);</a:t>
            </a:r>
          </a:p>
          <a:p>
            <a:pPr lvl="1"/>
            <a:r>
              <a:rPr lang="en-US" i="1" dirty="0"/>
              <a:t>We cannot replace ‘WHAT?’ with ‘card’ because ‘card’ is a client side object reference, referring to a </a:t>
            </a:r>
            <a:r>
              <a:rPr lang="en-US" i="1" dirty="0" err="1"/>
              <a:t>CardClientProxy</a:t>
            </a:r>
            <a:r>
              <a:rPr lang="en-US" i="1" dirty="0"/>
              <a:t>.</a:t>
            </a:r>
          </a:p>
          <a:p>
            <a:pPr lvl="2"/>
            <a:r>
              <a:rPr lang="en-US" i="1" dirty="0"/>
              <a:t>The server has no idea what that memory </a:t>
            </a:r>
            <a:r>
              <a:rPr lang="en-US" i="1" dirty="0" err="1"/>
              <a:t>adress</a:t>
            </a:r>
            <a:r>
              <a:rPr lang="en-US" i="1" dirty="0"/>
              <a:t> is!</a:t>
            </a:r>
          </a:p>
          <a:p>
            <a:pPr lvl="2"/>
            <a:endParaRPr lang="en-US" i="1" dirty="0"/>
          </a:p>
          <a:p>
            <a:r>
              <a:rPr lang="en-US" dirty="0"/>
              <a:t>Exercise: What does the client need to send instead?</a:t>
            </a:r>
          </a:p>
          <a:p>
            <a:pPr lvl="2"/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51E6F-6495-93B4-95AE-C42C42C94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BB03B-82C6-4EBA-C7CC-95E8C1C9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BBC55-2790-BAA0-6B28-F64719D0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83921B-7C5D-1877-23B9-9229EF2C5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85900"/>
            <a:ext cx="5134692" cy="1714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BB4889-D4AE-6E71-982F-B9133B3009C9}"/>
              </a:ext>
            </a:extLst>
          </p:cNvPr>
          <p:cNvSpPr/>
          <p:nvPr/>
        </p:nvSpPr>
        <p:spPr>
          <a:xfrm>
            <a:off x="4274884" y="1432112"/>
            <a:ext cx="9906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904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EC2D8-03B9-3541-9EE6-121C10EB4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Client-to-Server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01917-01B1-142C-906E-DBAB611C4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technique is: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A53DF-8B4B-4264-C2C7-7F93D432E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3B014-98B8-63E4-1D2D-4EB7B9ED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2A441-2766-F7C2-13E5-69E2B467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27B276-AE95-E7B9-4DBF-85403195C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1547812"/>
            <a:ext cx="83724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766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292E-B1D2-4136-BE98-18A42CD6F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6AD4B-AF7D-4BA9-AE2A-1B4CE5E88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Recipe:</a:t>
            </a:r>
          </a:p>
          <a:p>
            <a:pPr lvl="1"/>
            <a:r>
              <a:rPr lang="en-US" dirty="0" err="1"/>
              <a:t>createObject</a:t>
            </a:r>
            <a:r>
              <a:rPr lang="en-US" dirty="0"/>
              <a:t>()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DC56F-9ECB-4654-8222-09CC32FA6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948E6-4B7A-46A3-87D3-1E7B1CBA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DBEE-673A-46C5-8C62-1388B6AA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6B35F4-8C83-40A5-A56F-4C2C6FE40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489" y="914896"/>
            <a:ext cx="5420652" cy="46055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037C04-24E9-4386-BCA7-6280B4079302}"/>
              </a:ext>
            </a:extLst>
          </p:cNvPr>
          <p:cNvSpPr/>
          <p:nvPr/>
        </p:nvSpPr>
        <p:spPr>
          <a:xfrm>
            <a:off x="5715000" y="2324100"/>
            <a:ext cx="26670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4D72F1-0FA9-48FA-A9A3-A0C8346EB443}"/>
              </a:ext>
            </a:extLst>
          </p:cNvPr>
          <p:cNvSpPr/>
          <p:nvPr/>
        </p:nvSpPr>
        <p:spPr>
          <a:xfrm>
            <a:off x="6324600" y="3314700"/>
            <a:ext cx="20574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E8E742-8ADA-4187-B4DB-ABB7AFCFAEF1}"/>
              </a:ext>
            </a:extLst>
          </p:cNvPr>
          <p:cNvSpPr/>
          <p:nvPr/>
        </p:nvSpPr>
        <p:spPr>
          <a:xfrm>
            <a:off x="5750512" y="3812588"/>
            <a:ext cx="24384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540A06-F675-46C2-B9E5-436292EB69CD}"/>
              </a:ext>
            </a:extLst>
          </p:cNvPr>
          <p:cNvCxnSpPr>
            <a:cxnSpLocks/>
          </p:cNvCxnSpPr>
          <p:nvPr/>
        </p:nvCxnSpPr>
        <p:spPr>
          <a:xfrm>
            <a:off x="3352800" y="4305300"/>
            <a:ext cx="990600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1438231-DF0F-4337-8D5A-571C0D5F6744}"/>
              </a:ext>
            </a:extLst>
          </p:cNvPr>
          <p:cNvSpPr/>
          <p:nvPr/>
        </p:nvSpPr>
        <p:spPr>
          <a:xfrm>
            <a:off x="4572000" y="4287544"/>
            <a:ext cx="3505200" cy="1904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2791C2-0EF7-4762-9593-39736816CB96}"/>
              </a:ext>
            </a:extLst>
          </p:cNvPr>
          <p:cNvSpPr/>
          <p:nvPr/>
        </p:nvSpPr>
        <p:spPr>
          <a:xfrm>
            <a:off x="6324600" y="5067300"/>
            <a:ext cx="1676400" cy="2296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239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D2479-ABB0-4A1F-9E8D-6B99DF39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9A0B2-D31E-4A2A-A1FA-8B34BD868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457C-FE76-4317-90BF-62DFF1761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99C32-62DB-46B0-8345-C0E02FC1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9E7B0-556A-4E61-A67E-FC51AD74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25E23-8DE9-4591-9308-F2D48BB28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36100"/>
            <a:ext cx="6196012" cy="415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85876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D8212-7CEB-4DF4-805D-948D82436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50D89-16F8-4F49-ADA4-0D27FF18F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23AD7-F25D-413B-9CEE-084A93C3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35282-54A4-4F0C-B1DF-B3123AAE5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92807-9232-47D6-A970-0018AE186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5B14D3-2F3F-4604-8A4D-366197BE8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89601"/>
            <a:ext cx="6147922" cy="4130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4821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A2584-4375-43F8-870A-F7AC0BE00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C60BE-C3BD-439A-A2A8-3D26E1FB6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Recipe:</a:t>
            </a:r>
          </a:p>
          <a:p>
            <a:pPr lvl="1"/>
            <a:r>
              <a:rPr lang="en-US" dirty="0" err="1"/>
              <a:t>getObject</a:t>
            </a:r>
            <a:r>
              <a:rPr lang="en-US" dirty="0"/>
              <a:t>()	(just getting a server side object)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7750B-A6FC-47CE-9DDE-5182A8BE4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10B9C-D87A-4A86-8224-9B2FC312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93FEC-0F8A-48F2-AAD3-A18EC92A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E4D31A-1772-4053-A6A4-87EB174C0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19300"/>
            <a:ext cx="76390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8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56A5-9401-EFC9-DA71-B4616CCC2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Proxy Explosion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573BF-90BC-27C9-7623-1988E47E5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issue: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I call this twenty times on the same (who, index), how many proxy objects do I create?</a:t>
            </a:r>
          </a:p>
          <a:p>
            <a:r>
              <a:rPr lang="en-US" dirty="0"/>
              <a:t>What is the issue here?</a:t>
            </a:r>
          </a:p>
          <a:p>
            <a:pPr lvl="1"/>
            <a:r>
              <a:rPr lang="en-US" dirty="0"/>
              <a:t>Is it a big problem?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Still, can it be avoided?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77DA0-D4F5-7AAC-4B3B-D27668C4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3E06C-4C51-BA0E-D73D-36417305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8DA56-F330-1D0F-5DE8-A7B9EAC9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2644C5-38FB-6989-5E1F-843C67BD0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1104900"/>
            <a:ext cx="4343400" cy="1247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D93A2D-6B0B-DC6C-5C8B-BA55CD343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362805"/>
            <a:ext cx="35718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415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6B1C2-64B9-42A4-AAFB-C54D9B9911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Client-Server Argument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BF9F8D-D7F1-4747-BC79-0A8F550C4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Java RMI - and</a:t>
            </a:r>
          </a:p>
          <a:p>
            <a:r>
              <a:rPr lang="en-US" dirty="0"/>
              <a:t>Why it was a bad idea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>
                <a:sym typeface="Wingdings" panose="05000000000000000000" pitchFamily="2" charset="2"/>
              </a:rPr>
              <a:t>(Or a good idea that was misused)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703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Java RMI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3657600" cy="4318000"/>
          </a:xfrm>
        </p:spPr>
        <p:txBody>
          <a:bodyPr/>
          <a:lstStyle/>
          <a:p>
            <a:r>
              <a:rPr lang="en-US" noProof="0" dirty="0"/>
              <a:t>Idea: </a:t>
            </a:r>
          </a:p>
          <a:p>
            <a:pPr lvl="1"/>
            <a:r>
              <a:rPr lang="en-US" noProof="0" dirty="0"/>
              <a:t>Let Java </a:t>
            </a:r>
            <a:r>
              <a:rPr lang="en-US" b="1" noProof="0" dirty="0"/>
              <a:t>generate</a:t>
            </a:r>
            <a:r>
              <a:rPr lang="en-US" noProof="0" dirty="0"/>
              <a:t> the </a:t>
            </a:r>
            <a:r>
              <a:rPr lang="en-US" noProof="0" dirty="0" err="1"/>
              <a:t>ClientProxy</a:t>
            </a:r>
            <a:r>
              <a:rPr lang="en-US" noProof="0" dirty="0"/>
              <a:t> and Invoker!</a:t>
            </a:r>
          </a:p>
          <a:p>
            <a:r>
              <a:rPr lang="en-US" noProof="0" dirty="0"/>
              <a:t>Let your Role interface extend ”Remote”</a:t>
            </a:r>
          </a:p>
          <a:p>
            <a:pPr lvl="1"/>
            <a:r>
              <a:rPr lang="en-US" dirty="0"/>
              <a:t>I.e. you have already high coupling to RMI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noProof="0" dirty="0"/>
          </a:p>
          <a:p>
            <a:r>
              <a:rPr lang="en-US" noProof="0" dirty="0"/>
              <a:t>Normal Java compile</a:t>
            </a:r>
          </a:p>
          <a:p>
            <a:pPr lvl="1"/>
            <a:r>
              <a:rPr lang="en-US" noProof="0" dirty="0"/>
              <a:t>Will call ‘</a:t>
            </a:r>
            <a:r>
              <a:rPr lang="en-US" noProof="0" dirty="0" err="1"/>
              <a:t>rmic</a:t>
            </a:r>
            <a:r>
              <a:rPr lang="en-US" noProof="0" dirty="0"/>
              <a:t>’ tool which will generate (see next slide…)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1026" name="Picture 2" descr="the RMI system, using an existing web server, communicates from serve to client and from client to ser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38500"/>
            <a:ext cx="33813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86"/>
          <a:stretch/>
        </p:blipFill>
        <p:spPr bwMode="auto">
          <a:xfrm>
            <a:off x="3962400" y="1562100"/>
            <a:ext cx="4947459" cy="145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67200" y="266700"/>
            <a:ext cx="1828800" cy="609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&lt;&lt;interface&gt;&gt;</a:t>
            </a:r>
          </a:p>
          <a:p>
            <a:pPr algn="ctr"/>
            <a:r>
              <a:rPr lang="da-DK" dirty="0"/>
              <a:t>Remote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0"/>
          </p:cNvCxnSpPr>
          <p:nvPr/>
        </p:nvCxnSpPr>
        <p:spPr>
          <a:xfrm flipH="1" flipV="1">
            <a:off x="5181600" y="876300"/>
            <a:ext cx="1254530" cy="685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6524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That 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‘</a:t>
            </a:r>
            <a:r>
              <a:rPr lang="en-US" noProof="0" dirty="0" err="1"/>
              <a:t>rmic</a:t>
            </a:r>
            <a:r>
              <a:rPr lang="en-US" noProof="0" dirty="0"/>
              <a:t>’ compiler will produce not one class file but two: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43175" y="3203575"/>
            <a:ext cx="7112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a-DK" altLang="en-US" sz="1600"/>
              <a:t>Client</a:t>
            </a:r>
            <a:endParaRPr lang="en-GB" altLang="en-US" sz="16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75200" y="1562100"/>
            <a:ext cx="1449388" cy="835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a-DK" altLang="en-US" sz="1600" dirty="0"/>
              <a:t>&lt;&lt;interface&gt;&gt;</a:t>
            </a:r>
          </a:p>
          <a:p>
            <a:pPr algn="ctr"/>
            <a:r>
              <a:rPr lang="da-DK" altLang="en-US" sz="1600" dirty="0" err="1"/>
              <a:t>Role</a:t>
            </a:r>
            <a:endParaRPr lang="da-DK" altLang="en-US" sz="1600" dirty="0"/>
          </a:p>
          <a:p>
            <a:pPr algn="ctr"/>
            <a:r>
              <a:rPr lang="da-DK" altLang="en-US" sz="1600" dirty="0" err="1"/>
              <a:t>foo</a:t>
            </a:r>
            <a:r>
              <a:rPr lang="da-DK" altLang="en-US" sz="1600" dirty="0"/>
              <a:t>()</a:t>
            </a:r>
            <a:endParaRPr lang="en-GB" altLang="en-US" sz="16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790744" y="3207335"/>
            <a:ext cx="1651414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a-DK" altLang="en-US" sz="1600" dirty="0" err="1"/>
              <a:t>RoleClientProxy</a:t>
            </a:r>
            <a:endParaRPr lang="en-GB" altLang="en-US" sz="16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853153" y="3207335"/>
            <a:ext cx="2257349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a-DK" altLang="en-US" sz="1600" dirty="0" err="1"/>
              <a:t>RoleSkeleton</a:t>
            </a:r>
            <a:r>
              <a:rPr lang="da-DK" altLang="en-US" sz="1600" dirty="0"/>
              <a:t> (</a:t>
            </a:r>
            <a:r>
              <a:rPr lang="da-DK" altLang="en-US" sz="1600" dirty="0" err="1"/>
              <a:t>invoker</a:t>
            </a:r>
            <a:r>
              <a:rPr lang="da-DK" altLang="en-US" sz="1600" dirty="0"/>
              <a:t>)</a:t>
            </a:r>
            <a:endParaRPr lang="en-GB" altLang="en-US" sz="1600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358582" y="4502735"/>
            <a:ext cx="1311578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a-DK" altLang="en-US" sz="1600" dirty="0" err="1"/>
              <a:t>RoleServant</a:t>
            </a:r>
            <a:endParaRPr lang="en-GB" altLang="en-US" sz="1600" dirty="0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6908800" y="3556000"/>
            <a:ext cx="228600" cy="228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3" name="AutoShape 10"/>
          <p:cNvCxnSpPr>
            <a:cxnSpLocks noChangeShapeType="1"/>
            <a:stCxn id="12" idx="3"/>
            <a:endCxn id="11" idx="0"/>
          </p:cNvCxnSpPr>
          <p:nvPr/>
        </p:nvCxnSpPr>
        <p:spPr bwMode="auto">
          <a:xfrm flipH="1">
            <a:off x="7014371" y="3784600"/>
            <a:ext cx="8729" cy="7181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1"/>
          <p:cNvCxnSpPr>
            <a:cxnSpLocks noChangeShapeType="1"/>
            <a:stCxn id="7" idx="3"/>
            <a:endCxn id="9" idx="1"/>
          </p:cNvCxnSpPr>
          <p:nvPr/>
        </p:nvCxnSpPr>
        <p:spPr bwMode="auto">
          <a:xfrm flipV="1">
            <a:off x="3254375" y="3376612"/>
            <a:ext cx="536369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5384800" y="2441575"/>
            <a:ext cx="228600" cy="228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6" name="AutoShape 13"/>
          <p:cNvCxnSpPr>
            <a:cxnSpLocks noChangeShapeType="1"/>
            <a:stCxn id="15" idx="3"/>
            <a:endCxn id="10" idx="0"/>
          </p:cNvCxnSpPr>
          <p:nvPr/>
        </p:nvCxnSpPr>
        <p:spPr bwMode="auto">
          <a:xfrm>
            <a:off x="5499100" y="2670175"/>
            <a:ext cx="1482725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4"/>
          <p:cNvCxnSpPr>
            <a:cxnSpLocks noChangeShapeType="1"/>
            <a:stCxn id="15" idx="3"/>
            <a:endCxn id="9" idx="0"/>
          </p:cNvCxnSpPr>
          <p:nvPr/>
        </p:nvCxnSpPr>
        <p:spPr bwMode="auto">
          <a:xfrm flipH="1">
            <a:off x="4616450" y="2670175"/>
            <a:ext cx="88265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4775200" y="2108200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8200" y="3784600"/>
            <a:ext cx="3625850" cy="12827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As </a:t>
            </a:r>
            <a:r>
              <a:rPr lang="da-DK" dirty="0" err="1"/>
              <a:t>well</a:t>
            </a:r>
            <a:r>
              <a:rPr lang="da-DK" dirty="0"/>
              <a:t> as provide </a:t>
            </a:r>
            <a:r>
              <a:rPr lang="da-DK" dirty="0" err="1"/>
              <a:t>library</a:t>
            </a:r>
            <a:r>
              <a:rPr lang="da-DK" dirty="0"/>
              <a:t> </a:t>
            </a:r>
            <a:r>
              <a:rPr lang="da-DK" dirty="0" err="1"/>
              <a:t>classes</a:t>
            </a:r>
            <a:r>
              <a:rPr lang="da-DK" dirty="0"/>
              <a:t> of the rest of the </a:t>
            </a:r>
            <a:r>
              <a:rPr lang="da-DK" dirty="0" err="1"/>
              <a:t>roles</a:t>
            </a:r>
            <a:r>
              <a:rPr lang="da-DK" dirty="0"/>
              <a:t>: </a:t>
            </a:r>
            <a:r>
              <a:rPr lang="da-DK" dirty="0" err="1"/>
              <a:t>Requestor</a:t>
            </a:r>
            <a:r>
              <a:rPr lang="da-DK" dirty="0"/>
              <a:t>, Client- and </a:t>
            </a:r>
            <a:r>
              <a:rPr lang="da-DK" dirty="0" err="1"/>
              <a:t>ServerRequestHandler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91A3A-C74B-4F18-B346-4D01F7F76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Case: </a:t>
            </a:r>
            <a:r>
              <a:rPr lang="en-US" dirty="0" err="1"/>
              <a:t>GameLobby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64D37-88DB-474D-8405-964B9B001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2A89E-418A-4E82-AE98-6F1F3C584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71561-A576-47F1-979D-16E29F27C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0803-4CC1-486E-B1B8-87A31B47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77D95E-F763-431D-BB03-A3195B2ED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75" y="926041"/>
            <a:ext cx="6731325" cy="43436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170FB4-4880-45AB-B4F3-1671EF7804C8}"/>
              </a:ext>
            </a:extLst>
          </p:cNvPr>
          <p:cNvSpPr/>
          <p:nvPr/>
        </p:nvSpPr>
        <p:spPr>
          <a:xfrm>
            <a:off x="2895600" y="1714500"/>
            <a:ext cx="5105400" cy="19812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Challenge:</a:t>
            </a:r>
          </a:p>
          <a:p>
            <a:pPr marL="342900" indent="-342900" algn="ctr">
              <a:buAutoNum type="alphaLcParenR"/>
            </a:pPr>
            <a:r>
              <a:rPr lang="en-US" dirty="0"/>
              <a:t>Server </a:t>
            </a:r>
            <a:r>
              <a:rPr lang="en-US" b="1" dirty="0"/>
              <a:t>creates</a:t>
            </a:r>
            <a:r>
              <a:rPr lang="en-US" dirty="0"/>
              <a:t> game object</a:t>
            </a:r>
          </a:p>
          <a:p>
            <a:pPr marL="342900" indent="-342900" algn="ctr">
              <a:buAutoNum type="alphaLcParenR"/>
            </a:pPr>
            <a:r>
              <a:rPr lang="en-US" dirty="0"/>
              <a:t>But only when two players enrolled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… by </a:t>
            </a:r>
            <a:r>
              <a:rPr lang="en-US" b="1" dirty="0"/>
              <a:t>creating</a:t>
            </a:r>
            <a:r>
              <a:rPr lang="en-US" dirty="0"/>
              <a:t> a ‘</a:t>
            </a:r>
            <a:r>
              <a:rPr lang="en-US" dirty="0" err="1"/>
              <a:t>FutureGame</a:t>
            </a:r>
            <a:r>
              <a:rPr lang="en-US" dirty="0"/>
              <a:t>’ object as </a:t>
            </a:r>
            <a:r>
              <a:rPr lang="en-US" i="1" dirty="0"/>
              <a:t>stepping stone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247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F0DAD-30EF-4E07-A6D5-0B27116B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CORBA/RMI/.NET Remoting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FA4E-B0AA-4644-B793-F4989B590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Broker systems strove to achieve one ability:</a:t>
            </a:r>
          </a:p>
          <a:p>
            <a:pPr lvl="1"/>
            <a:r>
              <a:rPr lang="en-US" b="1" dirty="0"/>
              <a:t>Transparency</a:t>
            </a:r>
          </a:p>
          <a:p>
            <a:pPr lvl="2"/>
            <a:r>
              <a:rPr lang="en-US" b="1" dirty="0"/>
              <a:t>Ideally, you program as you normally do in OO, ignoring the fact that some objects where on the server</a:t>
            </a:r>
          </a:p>
          <a:p>
            <a:r>
              <a:rPr lang="en-US" dirty="0"/>
              <a:t>Thus </a:t>
            </a:r>
            <a:r>
              <a:rPr lang="en-US" i="1" dirty="0"/>
              <a:t>any (remote) object may invoke methods on any other (remote) object.</a:t>
            </a:r>
          </a:p>
          <a:p>
            <a:r>
              <a:rPr lang="en-US" dirty="0"/>
              <a:t>Observer pattern is a good case</a:t>
            </a:r>
          </a:p>
          <a:p>
            <a:pPr lvl="1"/>
            <a:r>
              <a:rPr lang="en-US" dirty="0"/>
              <a:t>Game </a:t>
            </a:r>
            <a:r>
              <a:rPr lang="en-US" dirty="0" err="1"/>
              <a:t>game</a:t>
            </a:r>
            <a:r>
              <a:rPr lang="en-US" dirty="0"/>
              <a:t> = new </a:t>
            </a:r>
            <a:r>
              <a:rPr lang="en-US" dirty="0" err="1"/>
              <a:t>MyFantasticHotCivGame</a:t>
            </a:r>
            <a:r>
              <a:rPr lang="en-US" dirty="0"/>
              <a:t>(…);</a:t>
            </a:r>
          </a:p>
          <a:p>
            <a:pPr lvl="1"/>
            <a:r>
              <a:rPr lang="en-US" dirty="0"/>
              <a:t>Drawing </a:t>
            </a:r>
            <a:r>
              <a:rPr lang="en-US" dirty="0" err="1"/>
              <a:t>drawing</a:t>
            </a:r>
            <a:r>
              <a:rPr lang="en-US" dirty="0"/>
              <a:t> = new </a:t>
            </a:r>
            <a:r>
              <a:rPr lang="en-US" dirty="0" err="1"/>
              <a:t>CivDrawing</a:t>
            </a:r>
            <a:r>
              <a:rPr lang="en-US" dirty="0"/>
              <a:t>(game);</a:t>
            </a:r>
          </a:p>
          <a:p>
            <a:pPr lvl="1"/>
            <a:r>
              <a:rPr lang="en-US" dirty="0" err="1"/>
              <a:t>game.addGameObserver</a:t>
            </a:r>
            <a:r>
              <a:rPr lang="en-US" dirty="0"/>
              <a:t>(drawing);</a:t>
            </a:r>
          </a:p>
          <a:p>
            <a:r>
              <a:rPr lang="en-US" b="1" i="1" dirty="0"/>
              <a:t>Now game and drawing can call each other, and will!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F771B-3707-4627-AFD7-BEA971024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2F306-4987-40C9-9990-E07D586E3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9CA27-04A7-42E9-886D-F4269DEB5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703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974F0-E016-4909-840E-52EB63FC1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not Client-Server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501EA-65BD-4B68-B875-55AF949C8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Client-Server Architecture</a:t>
            </a:r>
          </a:p>
          <a:p>
            <a:pPr lvl="1"/>
            <a:r>
              <a:rPr lang="en-US" dirty="0"/>
              <a:t>Many active clients that queries a single reactive server</a:t>
            </a:r>
          </a:p>
          <a:p>
            <a:r>
              <a:rPr lang="en-US" dirty="0"/>
              <a:t>But the observer pattern </a:t>
            </a:r>
            <a:r>
              <a:rPr lang="en-US" i="1" dirty="0"/>
              <a:t>is two way</a:t>
            </a:r>
          </a:p>
          <a:p>
            <a:pPr lvl="1"/>
            <a:r>
              <a:rPr lang="en-US" i="1" dirty="0"/>
              <a:t>Both client and server are active and reactive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EBEA3-F942-4E5C-AB03-4C6503DC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2B75F-3F7B-44AD-91DB-99330EA18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EEF1A-A7EF-4512-BC90-8D604446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12D497-E47C-4AC4-95AA-9791CC173328}"/>
              </a:ext>
            </a:extLst>
          </p:cNvPr>
          <p:cNvSpPr/>
          <p:nvPr/>
        </p:nvSpPr>
        <p:spPr>
          <a:xfrm>
            <a:off x="6172200" y="3238500"/>
            <a:ext cx="1981200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GameServant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A2AFCFE-1C79-4677-A1FC-6AE6E3FABDA4}"/>
              </a:ext>
            </a:extLst>
          </p:cNvPr>
          <p:cNvSpPr/>
          <p:nvPr/>
        </p:nvSpPr>
        <p:spPr>
          <a:xfrm>
            <a:off x="914400" y="3848100"/>
            <a:ext cx="1981200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GameObserver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076610-1925-4A91-B50E-9F54F1873007}"/>
              </a:ext>
            </a:extLst>
          </p:cNvPr>
          <p:cNvCxnSpPr>
            <a:cxnSpLocks/>
          </p:cNvCxnSpPr>
          <p:nvPr/>
        </p:nvCxnSpPr>
        <p:spPr>
          <a:xfrm>
            <a:off x="3200400" y="3467100"/>
            <a:ext cx="297180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7A8C743-124B-4F73-8A46-E175864E8D9E}"/>
              </a:ext>
            </a:extLst>
          </p:cNvPr>
          <p:cNvSpPr/>
          <p:nvPr/>
        </p:nvSpPr>
        <p:spPr>
          <a:xfrm>
            <a:off x="4191000" y="3111500"/>
            <a:ext cx="1676400" cy="2794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playCard</a:t>
            </a:r>
            <a:endParaRPr lang="da-DK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2370C2-6C08-4B55-A9BF-CEC20908967D}"/>
              </a:ext>
            </a:extLst>
          </p:cNvPr>
          <p:cNvSpPr/>
          <p:nvPr/>
        </p:nvSpPr>
        <p:spPr>
          <a:xfrm>
            <a:off x="1219200" y="2781300"/>
            <a:ext cx="1981200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GameProxy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69EEDA-8E05-444C-9D6C-A246FE7ABDCE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2895600" y="3924300"/>
            <a:ext cx="327660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54339E8-0A6F-455A-A935-2590D45AD723}"/>
              </a:ext>
            </a:extLst>
          </p:cNvPr>
          <p:cNvSpPr/>
          <p:nvPr/>
        </p:nvSpPr>
        <p:spPr>
          <a:xfrm>
            <a:off x="3619500" y="4241800"/>
            <a:ext cx="2133600" cy="279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onPlayCard</a:t>
            </a:r>
            <a:endParaRPr lang="da-DK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8817D44-BD72-4068-AAA5-21DFF941F2E7}"/>
              </a:ext>
            </a:extLst>
          </p:cNvPr>
          <p:cNvSpPr/>
          <p:nvPr/>
        </p:nvSpPr>
        <p:spPr>
          <a:xfrm>
            <a:off x="3200400" y="4686300"/>
            <a:ext cx="3505200" cy="5842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Now Server is active and call the client!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4BAFAD-79CF-4D9B-9C79-5C5873A512E2}"/>
              </a:ext>
            </a:extLst>
          </p:cNvPr>
          <p:cNvSpPr/>
          <p:nvPr/>
        </p:nvSpPr>
        <p:spPr>
          <a:xfrm>
            <a:off x="6477000" y="4927335"/>
            <a:ext cx="1828800" cy="6223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A Peer2Peer Architecture!</a:t>
            </a:r>
          </a:p>
        </p:txBody>
      </p:sp>
    </p:spTree>
    <p:extLst>
      <p:ext uri="{BB962C8B-B14F-4D97-AF65-F5344CB8AC3E}">
        <p14:creationId xmlns:p14="http://schemas.microsoft.com/office/powerpoint/2010/main" val="29052479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974F0-E016-4909-840E-52EB63FC1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Peer2Peer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501EA-65BD-4B68-B875-55AF949C8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  <a:p>
            <a:pPr lvl="1"/>
            <a:r>
              <a:rPr lang="en-US" i="1" dirty="0"/>
              <a:t>Now we can actually code a server, which updates the GUI on the client!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EBEA3-F942-4E5C-AB03-4C6503DC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2B75F-3F7B-44AD-91DB-99330EA18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EEF1A-A7EF-4512-BC90-8D604446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12D497-E47C-4AC4-95AA-9791CC173328}"/>
              </a:ext>
            </a:extLst>
          </p:cNvPr>
          <p:cNvSpPr/>
          <p:nvPr/>
        </p:nvSpPr>
        <p:spPr>
          <a:xfrm>
            <a:off x="6172200" y="3086100"/>
            <a:ext cx="1981200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GameServant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A2AFCFE-1C79-4677-A1FC-6AE6E3FABDA4}"/>
              </a:ext>
            </a:extLst>
          </p:cNvPr>
          <p:cNvSpPr/>
          <p:nvPr/>
        </p:nvSpPr>
        <p:spPr>
          <a:xfrm>
            <a:off x="914400" y="3695700"/>
            <a:ext cx="1981200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HotStoneDrawing</a:t>
            </a:r>
            <a:r>
              <a:rPr lang="da-DK" dirty="0"/>
              <a:t>:</a:t>
            </a:r>
            <a:br>
              <a:rPr lang="da-DK" dirty="0"/>
            </a:br>
            <a:r>
              <a:rPr lang="da-DK" dirty="0" err="1"/>
              <a:t>GameObserver</a:t>
            </a:r>
            <a:endParaRPr lang="da-DK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076610-1925-4A91-B50E-9F54F1873007}"/>
              </a:ext>
            </a:extLst>
          </p:cNvPr>
          <p:cNvCxnSpPr>
            <a:cxnSpLocks/>
          </p:cNvCxnSpPr>
          <p:nvPr/>
        </p:nvCxnSpPr>
        <p:spPr>
          <a:xfrm>
            <a:off x="3200400" y="3314700"/>
            <a:ext cx="2971800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7A8C743-124B-4F73-8A46-E175864E8D9E}"/>
              </a:ext>
            </a:extLst>
          </p:cNvPr>
          <p:cNvSpPr/>
          <p:nvPr/>
        </p:nvSpPr>
        <p:spPr>
          <a:xfrm>
            <a:off x="4191000" y="2959100"/>
            <a:ext cx="1676400" cy="2794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playCard</a:t>
            </a:r>
            <a:endParaRPr lang="da-DK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2370C2-6C08-4B55-A9BF-CEC20908967D}"/>
              </a:ext>
            </a:extLst>
          </p:cNvPr>
          <p:cNvSpPr/>
          <p:nvPr/>
        </p:nvSpPr>
        <p:spPr>
          <a:xfrm>
            <a:off x="1219200" y="2628900"/>
            <a:ext cx="1981200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GameProxy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69EEDA-8E05-444C-9D6C-A246FE7ABDCE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2895600" y="3771900"/>
            <a:ext cx="327660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54339E8-0A6F-455A-A935-2590D45AD723}"/>
              </a:ext>
            </a:extLst>
          </p:cNvPr>
          <p:cNvSpPr/>
          <p:nvPr/>
        </p:nvSpPr>
        <p:spPr>
          <a:xfrm>
            <a:off x="3619500" y="4089400"/>
            <a:ext cx="2133600" cy="279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onPlayCard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64084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05AD9-A600-4273-B58E-C190F91D8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D5F09-8559-4492-BB4C-DC6FF93CD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system is more </a:t>
            </a:r>
            <a:r>
              <a:rPr lang="en-US" sz="2000" i="1" dirty="0"/>
              <a:t>fragile!</a:t>
            </a:r>
          </a:p>
          <a:p>
            <a:pPr lvl="1"/>
            <a:r>
              <a:rPr lang="en-US" sz="1800" i="1" dirty="0"/>
              <a:t>Clients come and go all the time while servers are much more resilient (ideally stay powered on forever, never crash).</a:t>
            </a:r>
          </a:p>
          <a:p>
            <a:pPr lvl="2"/>
            <a:r>
              <a:rPr lang="en-US" sz="1600" i="1" dirty="0"/>
              <a:t>Lots of server logic to handle disappearing clients</a:t>
            </a:r>
          </a:p>
          <a:p>
            <a:pPr lvl="1"/>
            <a:r>
              <a:rPr lang="en-US" sz="1800" i="1" dirty="0"/>
              <a:t>Servers becomes tightly coupled to clients</a:t>
            </a:r>
          </a:p>
          <a:p>
            <a:pPr lvl="2"/>
            <a:r>
              <a:rPr lang="en-US" sz="1600" i="1" dirty="0"/>
              <a:t>Server behavior relying on behavior on clients</a:t>
            </a:r>
          </a:p>
          <a:p>
            <a:pPr lvl="1"/>
            <a:r>
              <a:rPr lang="en-US" sz="1800" i="1" dirty="0"/>
              <a:t>Scaling the server is difficult</a:t>
            </a:r>
          </a:p>
          <a:p>
            <a:pPr lvl="2"/>
            <a:r>
              <a:rPr lang="en-US" sz="1600" i="1" dirty="0"/>
              <a:t>The server becomes </a:t>
            </a:r>
            <a:r>
              <a:rPr lang="en-US" sz="1600" i="1" dirty="0" err="1"/>
              <a:t>statefull</a:t>
            </a:r>
            <a:r>
              <a:rPr lang="en-US" sz="1600" i="1" dirty="0"/>
              <a:t> (has to know it’s clients)</a:t>
            </a:r>
          </a:p>
          <a:p>
            <a:pPr lvl="2"/>
            <a:r>
              <a:rPr lang="en-US" sz="1600" i="1" dirty="0"/>
              <a:t>Horizontal scaling (more servers) is therefore harder</a:t>
            </a:r>
          </a:p>
          <a:p>
            <a:pPr lvl="1"/>
            <a:r>
              <a:rPr lang="en-US" sz="1800" i="1" dirty="0"/>
              <a:t>Performance suffers</a:t>
            </a:r>
          </a:p>
          <a:p>
            <a:pPr lvl="2"/>
            <a:r>
              <a:rPr lang="en-US" sz="1600" i="1" dirty="0"/>
              <a:t>Server calling 100.000 clients is slow!</a:t>
            </a:r>
          </a:p>
          <a:p>
            <a:pPr lvl="1"/>
            <a:r>
              <a:rPr lang="en-US" sz="1800" i="1" dirty="0"/>
              <a:t>Security is harder</a:t>
            </a:r>
          </a:p>
          <a:p>
            <a:pPr lvl="2"/>
            <a:r>
              <a:rPr lang="en-US" sz="1600" i="1" dirty="0"/>
              <a:t>The server invokes code on my machine!</a:t>
            </a:r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FD74D-9A7D-467B-9E6F-FD6A64996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0BAB1-744E-4267-A4D6-5D381CC96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E0F6B-2446-4E07-8B47-AF0C58D17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928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F4DB3D-14D4-4887-A8E9-3CF4A002B904}"/>
              </a:ext>
            </a:extLst>
          </p:cNvPr>
          <p:cNvSpPr/>
          <p:nvPr/>
        </p:nvSpPr>
        <p:spPr>
          <a:xfrm>
            <a:off x="609600" y="2095500"/>
            <a:ext cx="8001000" cy="6858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F0DAD-30EF-4E07-A6D5-0B27116B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FA4E-B0AA-4644-B793-F4989B590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personal belief (no scientific facts here) is that the </a:t>
            </a:r>
            <a:r>
              <a:rPr lang="en-US" i="1" dirty="0"/>
              <a:t>transparency aspect</a:t>
            </a:r>
            <a:r>
              <a:rPr lang="en-US" dirty="0"/>
              <a:t> of RMI lead architects to create ‘big ball of mud’ networks of interconnected remote objects</a:t>
            </a:r>
            <a:endParaRPr lang="en-US" b="1" dirty="0"/>
          </a:p>
          <a:p>
            <a:pPr lvl="1"/>
            <a:r>
              <a:rPr lang="en-US" dirty="0"/>
              <a:t>You need to be extremely aware when method invocations are remote and when not!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Because the semantics is </a:t>
            </a:r>
            <a:r>
              <a:rPr lang="en-US" i="1" dirty="0"/>
              <a:t>so much different</a:t>
            </a:r>
          </a:p>
          <a:p>
            <a:pPr lvl="2"/>
            <a:r>
              <a:rPr lang="en-US" i="1" dirty="0"/>
              <a:t>Methods fail</a:t>
            </a:r>
          </a:p>
          <a:p>
            <a:pPr lvl="2"/>
            <a:r>
              <a:rPr lang="en-US" i="1" dirty="0"/>
              <a:t>Methods execute 275 times slower</a:t>
            </a:r>
          </a:p>
          <a:p>
            <a:pPr lvl="2"/>
            <a:r>
              <a:rPr lang="en-US" i="1" dirty="0"/>
              <a:t>Methods may be controlled by hackers…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F771B-3707-4627-AFD7-BEA971024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2F306-4987-40C9-9990-E07D586E3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9CA27-04A7-42E9-886D-F4269DEB5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00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F0330-0F4C-403A-B8B5-C033668FA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Coders Then Chose REST!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45F9-0E9C-4467-8A6A-E2AFAC667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 is ‘using HTTP as intended’</a:t>
            </a:r>
          </a:p>
          <a:p>
            <a:pPr lvl="1"/>
            <a:endParaRPr lang="en-US" dirty="0"/>
          </a:p>
          <a:p>
            <a:r>
              <a:rPr lang="en-US" dirty="0"/>
              <a:t>REST architecture is </a:t>
            </a:r>
            <a:r>
              <a:rPr lang="en-US" i="1" dirty="0"/>
              <a:t>a pure client-server architecture</a:t>
            </a:r>
          </a:p>
          <a:p>
            <a:pPr lvl="1"/>
            <a:r>
              <a:rPr lang="en-US" i="1" dirty="0"/>
              <a:t>You always pass data purely by value</a:t>
            </a:r>
          </a:p>
          <a:p>
            <a:pPr lvl="2"/>
            <a:r>
              <a:rPr lang="en-US" i="1" dirty="0" err="1"/>
              <a:t>Mediatypes</a:t>
            </a:r>
            <a:r>
              <a:rPr lang="en-US" i="1" dirty="0"/>
              <a:t> like XML, HTML, JSON</a:t>
            </a:r>
          </a:p>
          <a:p>
            <a:pPr lvl="3"/>
            <a:r>
              <a:rPr lang="en-US" i="1" dirty="0"/>
              <a:t>”No” security issue</a:t>
            </a:r>
          </a:p>
          <a:p>
            <a:pPr lvl="1"/>
            <a:endParaRPr lang="en-US" dirty="0"/>
          </a:p>
          <a:p>
            <a:pPr lvl="1"/>
            <a:r>
              <a:rPr lang="en-US" i="1" dirty="0"/>
              <a:t>You never see the server call back to you</a:t>
            </a:r>
          </a:p>
          <a:p>
            <a:pPr lvl="1"/>
            <a:endParaRPr lang="en-US" i="1" dirty="0"/>
          </a:p>
          <a:p>
            <a:pPr lvl="1"/>
            <a:r>
              <a:rPr lang="en-US" i="1" dirty="0" err="1"/>
              <a:t>ObjectId</a:t>
            </a:r>
            <a:r>
              <a:rPr lang="en-US" i="1" dirty="0"/>
              <a:t> as we use is basically a ‘resource identifier’ = URL</a:t>
            </a:r>
          </a:p>
          <a:p>
            <a:pPr lvl="2"/>
            <a:r>
              <a:rPr lang="en-US" i="1" dirty="0"/>
              <a:t>Hotstone.littleworld.dk:5220/game/a476/card/7b534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A1AD4-83F1-4443-BA23-3D509DAED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5925B-8DB5-457A-B0D7-8C4ED7C6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45AF3-78D4-4D9A-BF50-A7A7A896E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79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09541-45D7-4A57-BF53-6497107F5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BC981-1C86-4F01-9EA3-F26030C7C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So... To code remote systems…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... Software architects must </a:t>
            </a:r>
            <a:r>
              <a:rPr lang="en-US" i="1" dirty="0"/>
              <a:t>carefully and explicitly </a:t>
            </a:r>
            <a:r>
              <a:rPr lang="en-US" dirty="0"/>
              <a:t>decide which method calls/objects are remote!</a:t>
            </a:r>
          </a:p>
          <a:p>
            <a:endParaRPr lang="en-US" dirty="0"/>
          </a:p>
          <a:p>
            <a:r>
              <a:rPr lang="en-US" dirty="0"/>
              <a:t>Thus, adding the extra ‘generate ID’ behavior in our remote objects are in line with this explicitly...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37D12-143B-44AA-A13D-A1E22419E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5E4FE-9F29-44D2-9B3E-1FFBE447E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D8DE8-03A4-4721-A1A3-282614BB6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862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B95F4A-FCDE-4335-B612-72276DD01C8E}"/>
              </a:ext>
            </a:extLst>
          </p:cNvPr>
          <p:cNvSpPr/>
          <p:nvPr/>
        </p:nvSpPr>
        <p:spPr>
          <a:xfrm>
            <a:off x="228600" y="4229100"/>
            <a:ext cx="8534400" cy="6858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8468C-2FF7-4D23-980A-E1279255F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– of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C0029-8A50-41ED-AB0A-2E1BA0B52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 You sometimes need ‘calling back to clients’</a:t>
            </a:r>
          </a:p>
          <a:p>
            <a:pPr lvl="1"/>
            <a:r>
              <a:rPr lang="en-US" dirty="0"/>
              <a:t>Games are a good example</a:t>
            </a:r>
          </a:p>
          <a:p>
            <a:pPr lvl="2"/>
            <a:r>
              <a:rPr lang="en-US" dirty="0"/>
              <a:t>Servers call back to clients when opponents do stuff!</a:t>
            </a:r>
          </a:p>
          <a:p>
            <a:pPr lvl="1"/>
            <a:r>
              <a:rPr lang="en-US" dirty="0"/>
              <a:t>Streaming </a:t>
            </a:r>
            <a:r>
              <a:rPr lang="en-US" dirty="0" err="1"/>
              <a:t>vido</a:t>
            </a:r>
            <a:r>
              <a:rPr lang="en-US" dirty="0"/>
              <a:t>/audio</a:t>
            </a:r>
          </a:p>
          <a:p>
            <a:pPr lvl="1"/>
            <a:r>
              <a:rPr lang="en-US" dirty="0"/>
              <a:t>Web feeds, chats fora, …			</a:t>
            </a:r>
            <a:r>
              <a:rPr lang="en-US" dirty="0" err="1"/>
              <a:t>WarpTalk</a:t>
            </a:r>
            <a:r>
              <a:rPr lang="en-US" dirty="0"/>
              <a:t> :)</a:t>
            </a:r>
          </a:p>
          <a:p>
            <a:pPr lvl="2"/>
            <a:endParaRPr lang="en-US" dirty="0"/>
          </a:p>
          <a:p>
            <a:r>
              <a:rPr lang="en-US" dirty="0"/>
              <a:t>Lot of tricks to actually do so</a:t>
            </a:r>
          </a:p>
          <a:p>
            <a:pPr lvl="1"/>
            <a:r>
              <a:rPr lang="en-US" dirty="0"/>
              <a:t>“Comet”, long polling, server-sent events, </a:t>
            </a:r>
            <a:r>
              <a:rPr lang="en-US" dirty="0" err="1"/>
              <a:t>WebSockets</a:t>
            </a:r>
            <a:r>
              <a:rPr lang="en-US" dirty="0"/>
              <a:t>, …</a:t>
            </a:r>
          </a:p>
          <a:p>
            <a:pPr lvl="1"/>
            <a:endParaRPr lang="en-US" dirty="0"/>
          </a:p>
          <a:p>
            <a:r>
              <a:rPr lang="en-US" dirty="0"/>
              <a:t>Morale: Do it if necessary, not by accident!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0BF07-9192-4157-8A43-456F3B0DA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2A723-D865-4EEA-9801-10D6778F3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8C40F-720C-4ED2-ABEA-0500C969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8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828F-35C9-5D2A-98DD-FFE6EEA73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F95D4-418D-EF9E-877F-16DFEFF6F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GameLobby’ish</a:t>
            </a:r>
            <a:r>
              <a:rPr lang="en-US" dirty="0"/>
              <a:t> design is used in my game server on hotstone.littleworld.dk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767E8-A824-D7E3-6231-AE934CC36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83E80-54C2-B2E3-DAA7-186E6F8F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8691C-3DB3-5370-FDEE-1E3220C9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4F7E85-6275-4BDE-ADAC-9706D6FD8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714239"/>
            <a:ext cx="4400962" cy="35562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1835CD-435C-51D6-8AA4-CA108B119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47857"/>
            <a:ext cx="3607766" cy="120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24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02852-332C-4F96-9CCA-4D32305B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148EC-BBC5-456A-A1B8-8242B8E4E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DED02-A867-416B-A40C-4B3ACC2D5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FF538-D8AD-46F4-8DEE-AABFC3AFC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97030-6F95-47A3-A7E5-237DAC892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238FDF-2420-406C-827F-975E9C36F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52500"/>
            <a:ext cx="7624161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99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8E5F1-57B8-987E-71B4-102094C87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E7794-7CE9-4F88-F68B-3953172A5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00170-BFFF-3942-F73D-2A543BFFF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B69CC-91AD-B0CB-A1EE-B23BD7812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365C9-44E6-C513-398D-B662CA555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99BE0-69DB-738E-19C6-E3863B77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918D8F-F7DF-6D63-BACA-1749C8293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52500"/>
            <a:ext cx="7624161" cy="431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B6FB568-8F2C-4CC5-A31D-434A27CA44FA}"/>
              </a:ext>
            </a:extLst>
          </p:cNvPr>
          <p:cNvSpPr/>
          <p:nvPr/>
        </p:nvSpPr>
        <p:spPr>
          <a:xfrm>
            <a:off x="3124200" y="1943100"/>
            <a:ext cx="5185761" cy="914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Distributed systems always have some kind of ‘singleton object’ – the hardcoded ‘first reference/</a:t>
            </a:r>
            <a:r>
              <a:rPr lang="en-US" dirty="0" err="1"/>
              <a:t>entrypoint</a:t>
            </a:r>
            <a:r>
              <a:rPr lang="en-US" dirty="0"/>
              <a:t>’ of the system</a:t>
            </a:r>
          </a:p>
        </p:txBody>
      </p:sp>
    </p:spTree>
    <p:extLst>
      <p:ext uri="{BB962C8B-B14F-4D97-AF65-F5344CB8AC3E}">
        <p14:creationId xmlns:p14="http://schemas.microsoft.com/office/powerpoint/2010/main" val="249010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D6394-DF3D-4581-914B-A2DA7BA58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Code View (Client side)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9035A-75B8-409A-9435-79A70DAD1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EE875-25F8-40E7-932A-31B3B97A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4338D-0C28-4580-89BC-CF4243E04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90D81-9693-4376-B9DB-8EDE786D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C48FFA-955C-40DB-97BA-0461C0209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52500"/>
            <a:ext cx="5534025" cy="485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F3A551-CDD5-49EF-9157-82411539F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09700"/>
            <a:ext cx="3457575" cy="419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94E35D-E7D5-437E-819F-CC0E6D6DB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885950"/>
            <a:ext cx="5038725" cy="666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9820A9-AFA6-4E59-8659-592DFBC5D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552700"/>
            <a:ext cx="4981575" cy="1943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31D713-4642-4575-8602-DBA528703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4448175"/>
            <a:ext cx="4572000" cy="1152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08386E-2A39-476E-B0FF-6EA18B7997EE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562600" y="2095500"/>
            <a:ext cx="990600" cy="2645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D3D20B7-D4CA-418F-9D7B-5F79262BB91A}"/>
              </a:ext>
            </a:extLst>
          </p:cNvPr>
          <p:cNvSpPr/>
          <p:nvPr/>
        </p:nvSpPr>
        <p:spPr>
          <a:xfrm>
            <a:off x="6553200" y="1409700"/>
            <a:ext cx="2133600" cy="13716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Pedersen must tell Findus what the token is…</a:t>
            </a:r>
          </a:p>
        </p:txBody>
      </p:sp>
    </p:spTree>
    <p:extLst>
      <p:ext uri="{BB962C8B-B14F-4D97-AF65-F5344CB8AC3E}">
        <p14:creationId xmlns:p14="http://schemas.microsoft.com/office/powerpoint/2010/main" val="776758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2769</Words>
  <Application>Microsoft Office PowerPoint</Application>
  <PresentationFormat>On-screen Show (16:10)</PresentationFormat>
  <Paragraphs>567</Paragraphs>
  <Slides>57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Wingdings</vt:lpstr>
      <vt:lpstr>Office Theme</vt:lpstr>
      <vt:lpstr>Software Engineering and Architecture</vt:lpstr>
      <vt:lpstr>TeleMed Limitations</vt:lpstr>
      <vt:lpstr>New Case: GameLobby</vt:lpstr>
      <vt:lpstr>Dynamics</vt:lpstr>
      <vt:lpstr>New Case: GameLobby</vt:lpstr>
      <vt:lpstr>Side Note</vt:lpstr>
      <vt:lpstr>Roles</vt:lpstr>
      <vt:lpstr>Roles</vt:lpstr>
      <vt:lpstr>Test Code View (Client side)</vt:lpstr>
      <vt:lpstr>The Positive Viewpoint</vt:lpstr>
      <vt:lpstr>But...</vt:lpstr>
      <vt:lpstr>Revisit</vt:lpstr>
      <vt:lpstr>The Insight</vt:lpstr>
      <vt:lpstr>The Insight</vt:lpstr>
      <vt:lpstr>Client Side</vt:lpstr>
      <vt:lpstr>Client: GameLobbyProxy</vt:lpstr>
      <vt:lpstr>The Concept</vt:lpstr>
      <vt:lpstr>ClientProxy Constructor</vt:lpstr>
      <vt:lpstr>The pass-by-reference problem!</vt:lpstr>
      <vt:lpstr>Server Side</vt:lpstr>
      <vt:lpstr>Server: Invoker</vt:lpstr>
      <vt:lpstr>I will assign it to...</vt:lpstr>
      <vt:lpstr>But...</vt:lpstr>
      <vt:lpstr>Server: Invoker</vt:lpstr>
      <vt:lpstr>Summary so far</vt:lpstr>
      <vt:lpstr>Next Issue</vt:lpstr>
      <vt:lpstr>Next Issue</vt:lpstr>
      <vt:lpstr>But... In the Invoker?</vt:lpstr>
      <vt:lpstr>So - Update</vt:lpstr>
      <vt:lpstr>Final Piece...</vt:lpstr>
      <vt:lpstr>Final Piece...</vt:lpstr>
      <vt:lpstr>Or - in Pictures…</vt:lpstr>
      <vt:lpstr>objectId and NameService</vt:lpstr>
      <vt:lpstr>Discussion</vt:lpstr>
      <vt:lpstr>Discussion</vt:lpstr>
      <vt:lpstr>Exercise</vt:lpstr>
      <vt:lpstr>Role Interfaces Again</vt:lpstr>
      <vt:lpstr>Pass-by-Ref – but only one way</vt:lpstr>
      <vt:lpstr>Client-to-Server References</vt:lpstr>
      <vt:lpstr>Client pass Object Ref</vt:lpstr>
      <vt:lpstr>Client-to-Server References</vt:lpstr>
      <vt:lpstr>Summary</vt:lpstr>
      <vt:lpstr>Summary</vt:lpstr>
      <vt:lpstr>Summary</vt:lpstr>
      <vt:lpstr>Summary</vt:lpstr>
      <vt:lpstr>The Proxy Explosion</vt:lpstr>
      <vt:lpstr>The Client-Server Argument</vt:lpstr>
      <vt:lpstr>Java RMI</vt:lpstr>
      <vt:lpstr>That is…</vt:lpstr>
      <vt:lpstr>CORBA/RMI/.NET Remoting</vt:lpstr>
      <vt:lpstr>This is not Client-Server</vt:lpstr>
      <vt:lpstr>The Peer2Peer</vt:lpstr>
      <vt:lpstr>But…</vt:lpstr>
      <vt:lpstr>But…</vt:lpstr>
      <vt:lpstr>And Coders Then Chose REST!</vt:lpstr>
      <vt:lpstr>So</vt:lpstr>
      <vt:lpstr>And – of course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167</cp:revision>
  <dcterms:created xsi:type="dcterms:W3CDTF">2006-08-16T00:00:00Z</dcterms:created>
  <dcterms:modified xsi:type="dcterms:W3CDTF">2025-11-12T11:55:10Z</dcterms:modified>
</cp:coreProperties>
</file>